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92" r:id="rId5"/>
    <p:sldId id="275" r:id="rId6"/>
    <p:sldId id="276" r:id="rId7"/>
    <p:sldId id="296" r:id="rId8"/>
    <p:sldId id="297" r:id="rId9"/>
    <p:sldId id="298" r:id="rId10"/>
    <p:sldId id="299" r:id="rId11"/>
    <p:sldId id="300" r:id="rId12"/>
    <p:sldId id="288" r:id="rId13"/>
    <p:sldId id="28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34"/>
  </p:normalViewPr>
  <p:slideViewPr>
    <p:cSldViewPr snapToGrid="0" showGuides="1">
      <p:cViewPr varScale="1">
        <p:scale>
          <a:sx n="86" d="100"/>
          <a:sy n="86" d="100"/>
        </p:scale>
        <p:origin x="606" y="9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64D888-764D-4332-8024-3DCC9461E92F}"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4D83638D-61AB-452F-A868-3B1EB49DC975}">
      <dgm:prSet phldrT="[Text]" custT="1"/>
      <dgm:spPr/>
      <dgm:t>
        <a:bodyPr/>
        <a:lstStyle/>
        <a:p>
          <a:r>
            <a:rPr lang="en-NZ" sz="1100" dirty="0"/>
            <a:t>Importing Data – Stats New Zealand</a:t>
          </a:r>
        </a:p>
      </dgm:t>
    </dgm:pt>
    <dgm:pt modelId="{20A0E8CC-8551-4ABA-AF20-7365C371DFE7}" type="parTrans" cxnId="{39B7E611-143E-4B2C-B9C7-07336AC60319}">
      <dgm:prSet/>
      <dgm:spPr/>
      <dgm:t>
        <a:bodyPr/>
        <a:lstStyle/>
        <a:p>
          <a:endParaRPr lang="en-NZ"/>
        </a:p>
      </dgm:t>
    </dgm:pt>
    <dgm:pt modelId="{7FF3652E-47CC-429A-8F5F-4914309FBEDC}" type="sibTrans" cxnId="{39B7E611-143E-4B2C-B9C7-07336AC60319}">
      <dgm:prSet/>
      <dgm:spPr/>
      <dgm:t>
        <a:bodyPr/>
        <a:lstStyle/>
        <a:p>
          <a:endParaRPr lang="en-NZ"/>
        </a:p>
      </dgm:t>
    </dgm:pt>
    <dgm:pt modelId="{E703BC1E-AA08-4CC1-BED1-3A315202C6A4}">
      <dgm:prSet phldrT="[Text]" custT="1"/>
      <dgm:spPr/>
      <dgm:t>
        <a:bodyPr/>
        <a:lstStyle/>
        <a:p>
          <a:r>
            <a:rPr lang="en-NZ" sz="1100" dirty="0"/>
            <a:t>Exploratory data Analysis</a:t>
          </a:r>
        </a:p>
      </dgm:t>
    </dgm:pt>
    <dgm:pt modelId="{523437DB-EF42-4934-81C3-1DD44F2D7104}" type="parTrans" cxnId="{4A81A6A7-0A63-4704-92B1-77A8954D9366}">
      <dgm:prSet/>
      <dgm:spPr/>
      <dgm:t>
        <a:bodyPr/>
        <a:lstStyle/>
        <a:p>
          <a:endParaRPr lang="en-NZ"/>
        </a:p>
      </dgm:t>
    </dgm:pt>
    <dgm:pt modelId="{230BE26E-8ED0-4FEB-B1AF-2DFE5A65C068}" type="sibTrans" cxnId="{4A81A6A7-0A63-4704-92B1-77A8954D9366}">
      <dgm:prSet/>
      <dgm:spPr/>
      <dgm:t>
        <a:bodyPr/>
        <a:lstStyle/>
        <a:p>
          <a:endParaRPr lang="en-NZ"/>
        </a:p>
      </dgm:t>
    </dgm:pt>
    <dgm:pt modelId="{27133AE4-04B1-4019-82F5-2D4B62A6D435}">
      <dgm:prSet phldrT="[Text]" custT="1"/>
      <dgm:spPr/>
      <dgm:t>
        <a:bodyPr/>
        <a:lstStyle/>
        <a:p>
          <a:r>
            <a:rPr lang="en-NZ" sz="1100" dirty="0"/>
            <a:t>Data Pre-processing</a:t>
          </a:r>
        </a:p>
      </dgm:t>
    </dgm:pt>
    <dgm:pt modelId="{3FF48AED-AA46-485F-B334-AEFA4921969F}" type="parTrans" cxnId="{0638E0F8-BB84-4F6D-BAE9-FA01E6A147BF}">
      <dgm:prSet/>
      <dgm:spPr/>
      <dgm:t>
        <a:bodyPr/>
        <a:lstStyle/>
        <a:p>
          <a:endParaRPr lang="en-NZ"/>
        </a:p>
      </dgm:t>
    </dgm:pt>
    <dgm:pt modelId="{B8F6AA37-BBAF-4858-B7C2-02B77C0CE628}" type="sibTrans" cxnId="{0638E0F8-BB84-4F6D-BAE9-FA01E6A147BF}">
      <dgm:prSet/>
      <dgm:spPr/>
      <dgm:t>
        <a:bodyPr/>
        <a:lstStyle/>
        <a:p>
          <a:endParaRPr lang="en-NZ"/>
        </a:p>
      </dgm:t>
    </dgm:pt>
    <dgm:pt modelId="{9C6F01A2-715E-4AD2-97FD-4910EF3421C8}">
      <dgm:prSet phldrT="[Text]" custT="1"/>
      <dgm:spPr/>
      <dgm:t>
        <a:bodyPr/>
        <a:lstStyle/>
        <a:p>
          <a:r>
            <a:rPr lang="en-NZ" sz="1100" dirty="0"/>
            <a:t>Building Time Series Analysis Model – using ARIMA </a:t>
          </a:r>
        </a:p>
      </dgm:t>
    </dgm:pt>
    <dgm:pt modelId="{665467FE-E282-4EA6-B161-89F7A0A3DD26}" type="parTrans" cxnId="{C10E09BB-71C2-468B-9CE1-6573FB11745F}">
      <dgm:prSet/>
      <dgm:spPr/>
      <dgm:t>
        <a:bodyPr/>
        <a:lstStyle/>
        <a:p>
          <a:endParaRPr lang="en-NZ"/>
        </a:p>
      </dgm:t>
    </dgm:pt>
    <dgm:pt modelId="{692DA059-E221-4683-B7F9-FF59C39BA979}" type="sibTrans" cxnId="{C10E09BB-71C2-468B-9CE1-6573FB11745F}">
      <dgm:prSet/>
      <dgm:spPr/>
      <dgm:t>
        <a:bodyPr/>
        <a:lstStyle/>
        <a:p>
          <a:endParaRPr lang="en-NZ"/>
        </a:p>
      </dgm:t>
    </dgm:pt>
    <dgm:pt modelId="{F0E4F476-18D1-42B8-AFB1-0904B2CFBB18}">
      <dgm:prSet phldrT="[Text]" custT="1"/>
      <dgm:spPr/>
      <dgm:t>
        <a:bodyPr/>
        <a:lstStyle/>
        <a:p>
          <a:r>
            <a:rPr lang="en-NZ" sz="1100" dirty="0"/>
            <a:t>Testing/Results</a:t>
          </a:r>
        </a:p>
      </dgm:t>
    </dgm:pt>
    <dgm:pt modelId="{F227E619-F676-49E9-BBC0-32A477DF8636}" type="parTrans" cxnId="{B12F759A-0465-4B68-B5DC-81988B940A37}">
      <dgm:prSet/>
      <dgm:spPr/>
      <dgm:t>
        <a:bodyPr/>
        <a:lstStyle/>
        <a:p>
          <a:endParaRPr lang="en-NZ"/>
        </a:p>
      </dgm:t>
    </dgm:pt>
    <dgm:pt modelId="{A1B7BE24-6368-4EA4-8346-60A449922D9B}" type="sibTrans" cxnId="{B12F759A-0465-4B68-B5DC-81988B940A37}">
      <dgm:prSet/>
      <dgm:spPr/>
      <dgm:t>
        <a:bodyPr/>
        <a:lstStyle/>
        <a:p>
          <a:endParaRPr lang="en-NZ"/>
        </a:p>
      </dgm:t>
    </dgm:pt>
    <dgm:pt modelId="{C688EB45-2363-4D6D-B004-F044C0FAA925}">
      <dgm:prSet phldrT="[Text]" custT="1"/>
      <dgm:spPr/>
      <dgm:t>
        <a:bodyPr/>
        <a:lstStyle/>
        <a:p>
          <a:r>
            <a:rPr lang="en-NZ" sz="1100" dirty="0"/>
            <a:t>Next Step/ Conclusion</a:t>
          </a:r>
        </a:p>
      </dgm:t>
    </dgm:pt>
    <dgm:pt modelId="{8C45200A-0086-45AA-95E9-1B624BE635B5}" type="parTrans" cxnId="{A38E86CF-6CAE-4CB5-8EA5-77770E1871F5}">
      <dgm:prSet/>
      <dgm:spPr/>
      <dgm:t>
        <a:bodyPr/>
        <a:lstStyle/>
        <a:p>
          <a:endParaRPr lang="en-NZ"/>
        </a:p>
      </dgm:t>
    </dgm:pt>
    <dgm:pt modelId="{D9B3A656-2E78-4A8A-A3F0-7BC80844B05C}" type="sibTrans" cxnId="{A38E86CF-6CAE-4CB5-8EA5-77770E1871F5}">
      <dgm:prSet/>
      <dgm:spPr/>
      <dgm:t>
        <a:bodyPr/>
        <a:lstStyle/>
        <a:p>
          <a:endParaRPr lang="en-NZ"/>
        </a:p>
      </dgm:t>
    </dgm:pt>
    <dgm:pt modelId="{E74EFE78-6EFD-4216-A5ED-03F32AA7279C}" type="pres">
      <dgm:prSet presAssocID="{6264D888-764D-4332-8024-3DCC9461E92F}" presName="Name0" presStyleCnt="0">
        <dgm:presLayoutVars>
          <dgm:dir/>
          <dgm:resizeHandles val="exact"/>
        </dgm:presLayoutVars>
      </dgm:prSet>
      <dgm:spPr/>
    </dgm:pt>
    <dgm:pt modelId="{92AE255C-8DE0-4A29-9417-37EE88EA57C6}" type="pres">
      <dgm:prSet presAssocID="{4D83638D-61AB-452F-A868-3B1EB49DC975}" presName="composite" presStyleCnt="0"/>
      <dgm:spPr/>
    </dgm:pt>
    <dgm:pt modelId="{5EFDA1F7-883B-417D-AB20-1497895D8F0F}" type="pres">
      <dgm:prSet presAssocID="{4D83638D-61AB-452F-A868-3B1EB49DC975}" presName="bgChev" presStyleLbl="node1" presStyleIdx="0" presStyleCnt="6" custScaleX="95456"/>
      <dgm:spPr/>
    </dgm:pt>
    <dgm:pt modelId="{AA237C0C-29E0-44B0-A255-FF071EB46C5D}" type="pres">
      <dgm:prSet presAssocID="{4D83638D-61AB-452F-A868-3B1EB49DC975}" presName="txNode" presStyleLbl="fgAcc1" presStyleIdx="0" presStyleCnt="6" custScaleY="128379" custLinFactNeighborX="-15834" custLinFactNeighborY="42807">
        <dgm:presLayoutVars>
          <dgm:bulletEnabled val="1"/>
        </dgm:presLayoutVars>
      </dgm:prSet>
      <dgm:spPr/>
    </dgm:pt>
    <dgm:pt modelId="{A4780E55-41EF-440A-A796-D00096A0DF8D}" type="pres">
      <dgm:prSet presAssocID="{7FF3652E-47CC-429A-8F5F-4914309FBEDC}" presName="compositeSpace" presStyleCnt="0"/>
      <dgm:spPr/>
    </dgm:pt>
    <dgm:pt modelId="{E04D8A02-44AB-4359-BFC5-DA009E725856}" type="pres">
      <dgm:prSet presAssocID="{E703BC1E-AA08-4CC1-BED1-3A315202C6A4}" presName="composite" presStyleCnt="0"/>
      <dgm:spPr/>
    </dgm:pt>
    <dgm:pt modelId="{00E7DB1C-B603-4E50-A664-38CFCDACEE30}" type="pres">
      <dgm:prSet presAssocID="{E703BC1E-AA08-4CC1-BED1-3A315202C6A4}" presName="bgChev" presStyleLbl="node1" presStyleIdx="1" presStyleCnt="6"/>
      <dgm:spPr/>
    </dgm:pt>
    <dgm:pt modelId="{A7C1A988-B311-40FB-9A17-784A1B28AF9D}" type="pres">
      <dgm:prSet presAssocID="{E703BC1E-AA08-4CC1-BED1-3A315202C6A4}" presName="txNode" presStyleLbl="fgAcc1" presStyleIdx="1" presStyleCnt="6" custScaleY="128379" custLinFactNeighborX="-17945" custLinFactNeighborY="44185">
        <dgm:presLayoutVars>
          <dgm:bulletEnabled val="1"/>
        </dgm:presLayoutVars>
      </dgm:prSet>
      <dgm:spPr/>
    </dgm:pt>
    <dgm:pt modelId="{49B71592-8023-464F-BDB7-3920082B19CB}" type="pres">
      <dgm:prSet presAssocID="{230BE26E-8ED0-4FEB-B1AF-2DFE5A65C068}" presName="compositeSpace" presStyleCnt="0"/>
      <dgm:spPr/>
    </dgm:pt>
    <dgm:pt modelId="{8973C0D0-DD26-4EB1-8769-FAE1DE8D07D8}" type="pres">
      <dgm:prSet presAssocID="{27133AE4-04B1-4019-82F5-2D4B62A6D435}" presName="composite" presStyleCnt="0"/>
      <dgm:spPr/>
    </dgm:pt>
    <dgm:pt modelId="{3EDE23A8-7BB5-4FE9-BCA6-81D9EC673946}" type="pres">
      <dgm:prSet presAssocID="{27133AE4-04B1-4019-82F5-2D4B62A6D435}" presName="bgChev" presStyleLbl="node1" presStyleIdx="2" presStyleCnt="6"/>
      <dgm:spPr/>
    </dgm:pt>
    <dgm:pt modelId="{1D1B9AFD-32BD-497E-80F1-6D4FFFC8A2C9}" type="pres">
      <dgm:prSet presAssocID="{27133AE4-04B1-4019-82F5-2D4B62A6D435}" presName="txNode" presStyleLbl="fgAcc1" presStyleIdx="2" presStyleCnt="6" custScaleX="104204" custScaleY="128379" custLinFactNeighborX="-20442" custLinFactNeighborY="44185">
        <dgm:presLayoutVars>
          <dgm:bulletEnabled val="1"/>
        </dgm:presLayoutVars>
      </dgm:prSet>
      <dgm:spPr/>
    </dgm:pt>
    <dgm:pt modelId="{639745AA-ED7A-4B36-9B3D-C2A874D51119}" type="pres">
      <dgm:prSet presAssocID="{B8F6AA37-BBAF-4858-B7C2-02B77C0CE628}" presName="compositeSpace" presStyleCnt="0"/>
      <dgm:spPr/>
    </dgm:pt>
    <dgm:pt modelId="{1664E1B2-5C35-4624-BB77-5F0BA92B435B}" type="pres">
      <dgm:prSet presAssocID="{9C6F01A2-715E-4AD2-97FD-4910EF3421C8}" presName="composite" presStyleCnt="0"/>
      <dgm:spPr/>
    </dgm:pt>
    <dgm:pt modelId="{B8B9F30B-4292-43CB-B4D6-2B795B2AED78}" type="pres">
      <dgm:prSet presAssocID="{9C6F01A2-715E-4AD2-97FD-4910EF3421C8}" presName="bgChev" presStyleLbl="node1" presStyleIdx="3" presStyleCnt="6"/>
      <dgm:spPr/>
    </dgm:pt>
    <dgm:pt modelId="{CDC46A54-F3FD-4D32-8E9B-25B881D12D45}" type="pres">
      <dgm:prSet presAssocID="{9C6F01A2-715E-4AD2-97FD-4910EF3421C8}" presName="txNode" presStyleLbl="fgAcc1" presStyleIdx="3" presStyleCnt="6" custScaleX="123411" custScaleY="128379" custLinFactNeighborX="-6074" custLinFactNeighborY="40172">
        <dgm:presLayoutVars>
          <dgm:bulletEnabled val="1"/>
        </dgm:presLayoutVars>
      </dgm:prSet>
      <dgm:spPr/>
    </dgm:pt>
    <dgm:pt modelId="{25EE1EF3-CD8E-4F8E-8087-E4B263BC6923}" type="pres">
      <dgm:prSet presAssocID="{692DA059-E221-4683-B7F9-FF59C39BA979}" presName="compositeSpace" presStyleCnt="0"/>
      <dgm:spPr/>
    </dgm:pt>
    <dgm:pt modelId="{815A650D-000E-4F47-823A-DBB1EF6896EB}" type="pres">
      <dgm:prSet presAssocID="{F0E4F476-18D1-42B8-AFB1-0904B2CFBB18}" presName="composite" presStyleCnt="0"/>
      <dgm:spPr/>
    </dgm:pt>
    <dgm:pt modelId="{F77BA43A-2DA1-43FA-991F-3FBBF365A255}" type="pres">
      <dgm:prSet presAssocID="{F0E4F476-18D1-42B8-AFB1-0904B2CFBB18}" presName="bgChev" presStyleLbl="node1" presStyleIdx="4" presStyleCnt="6"/>
      <dgm:spPr/>
    </dgm:pt>
    <dgm:pt modelId="{1655CD18-9771-44E2-A7A7-55AE1458F343}" type="pres">
      <dgm:prSet presAssocID="{F0E4F476-18D1-42B8-AFB1-0904B2CFBB18}" presName="txNode" presStyleLbl="fgAcc1" presStyleIdx="4" presStyleCnt="6" custScaleY="120731" custLinFactNeighborX="-18902" custLinFactNeighborY="40171">
        <dgm:presLayoutVars>
          <dgm:bulletEnabled val="1"/>
        </dgm:presLayoutVars>
      </dgm:prSet>
      <dgm:spPr/>
    </dgm:pt>
    <dgm:pt modelId="{603151E2-B8DA-4474-A230-89B6716F52A6}" type="pres">
      <dgm:prSet presAssocID="{A1B7BE24-6368-4EA4-8346-60A449922D9B}" presName="compositeSpace" presStyleCnt="0"/>
      <dgm:spPr/>
    </dgm:pt>
    <dgm:pt modelId="{BCBA6FB0-CA92-4AD6-A8C1-AC2294218AF4}" type="pres">
      <dgm:prSet presAssocID="{C688EB45-2363-4D6D-B004-F044C0FAA925}" presName="composite" presStyleCnt="0"/>
      <dgm:spPr/>
    </dgm:pt>
    <dgm:pt modelId="{7F6996BD-D7D4-4572-B94F-A58DE67A1469}" type="pres">
      <dgm:prSet presAssocID="{C688EB45-2363-4D6D-B004-F044C0FAA925}" presName="bgChev" presStyleLbl="node1" presStyleIdx="5" presStyleCnt="6" custLinFactNeighborX="-7510" custLinFactNeighborY="7250"/>
      <dgm:spPr/>
    </dgm:pt>
    <dgm:pt modelId="{19739AF7-D017-459D-A0EA-74773D5C42F0}" type="pres">
      <dgm:prSet presAssocID="{C688EB45-2363-4D6D-B004-F044C0FAA925}" presName="txNode" presStyleLbl="fgAcc1" presStyleIdx="5" presStyleCnt="6" custScaleY="128379" custLinFactNeighborX="-28469" custLinFactNeighborY="38732">
        <dgm:presLayoutVars>
          <dgm:bulletEnabled val="1"/>
        </dgm:presLayoutVars>
      </dgm:prSet>
      <dgm:spPr/>
    </dgm:pt>
  </dgm:ptLst>
  <dgm:cxnLst>
    <dgm:cxn modelId="{39B7E611-143E-4B2C-B9C7-07336AC60319}" srcId="{6264D888-764D-4332-8024-3DCC9461E92F}" destId="{4D83638D-61AB-452F-A868-3B1EB49DC975}" srcOrd="0" destOrd="0" parTransId="{20A0E8CC-8551-4ABA-AF20-7365C371DFE7}" sibTransId="{7FF3652E-47CC-429A-8F5F-4914309FBEDC}"/>
    <dgm:cxn modelId="{B680C467-6EF7-464D-A55B-66FA8F9DE4A8}" type="presOf" srcId="{F0E4F476-18D1-42B8-AFB1-0904B2CFBB18}" destId="{1655CD18-9771-44E2-A7A7-55AE1458F343}" srcOrd="0" destOrd="0" presId="urn:microsoft.com/office/officeart/2005/8/layout/chevronAccent+Icon"/>
    <dgm:cxn modelId="{66698A6B-8351-4754-835B-4C88D2E03F11}" type="presOf" srcId="{C688EB45-2363-4D6D-B004-F044C0FAA925}" destId="{19739AF7-D017-459D-A0EA-74773D5C42F0}" srcOrd="0" destOrd="0" presId="urn:microsoft.com/office/officeart/2005/8/layout/chevronAccent+Icon"/>
    <dgm:cxn modelId="{09C6E797-7CA1-4FB9-8F6B-07A5C648FBB4}" type="presOf" srcId="{4D83638D-61AB-452F-A868-3B1EB49DC975}" destId="{AA237C0C-29E0-44B0-A255-FF071EB46C5D}" srcOrd="0" destOrd="0" presId="urn:microsoft.com/office/officeart/2005/8/layout/chevronAccent+Icon"/>
    <dgm:cxn modelId="{B12F759A-0465-4B68-B5DC-81988B940A37}" srcId="{6264D888-764D-4332-8024-3DCC9461E92F}" destId="{F0E4F476-18D1-42B8-AFB1-0904B2CFBB18}" srcOrd="4" destOrd="0" parTransId="{F227E619-F676-49E9-BBC0-32A477DF8636}" sibTransId="{A1B7BE24-6368-4EA4-8346-60A449922D9B}"/>
    <dgm:cxn modelId="{3E83569A-D9CD-4E77-8835-1EDA1965216B}" type="presOf" srcId="{6264D888-764D-4332-8024-3DCC9461E92F}" destId="{E74EFE78-6EFD-4216-A5ED-03F32AA7279C}" srcOrd="0" destOrd="0" presId="urn:microsoft.com/office/officeart/2005/8/layout/chevronAccent+Icon"/>
    <dgm:cxn modelId="{50A8ED9F-42A1-4606-A811-B4DF8F5625D7}" type="presOf" srcId="{9C6F01A2-715E-4AD2-97FD-4910EF3421C8}" destId="{CDC46A54-F3FD-4D32-8E9B-25B881D12D45}" srcOrd="0" destOrd="0" presId="urn:microsoft.com/office/officeart/2005/8/layout/chevronAccent+Icon"/>
    <dgm:cxn modelId="{4A81A6A7-0A63-4704-92B1-77A8954D9366}" srcId="{6264D888-764D-4332-8024-3DCC9461E92F}" destId="{E703BC1E-AA08-4CC1-BED1-3A315202C6A4}" srcOrd="1" destOrd="0" parTransId="{523437DB-EF42-4934-81C3-1DD44F2D7104}" sibTransId="{230BE26E-8ED0-4FEB-B1AF-2DFE5A65C068}"/>
    <dgm:cxn modelId="{5F9F2AB9-67E2-4B05-8D15-B2457616767D}" type="presOf" srcId="{E703BC1E-AA08-4CC1-BED1-3A315202C6A4}" destId="{A7C1A988-B311-40FB-9A17-784A1B28AF9D}" srcOrd="0" destOrd="0" presId="urn:microsoft.com/office/officeart/2005/8/layout/chevronAccent+Icon"/>
    <dgm:cxn modelId="{C10E09BB-71C2-468B-9CE1-6573FB11745F}" srcId="{6264D888-764D-4332-8024-3DCC9461E92F}" destId="{9C6F01A2-715E-4AD2-97FD-4910EF3421C8}" srcOrd="3" destOrd="0" parTransId="{665467FE-E282-4EA6-B161-89F7A0A3DD26}" sibTransId="{692DA059-E221-4683-B7F9-FF59C39BA979}"/>
    <dgm:cxn modelId="{86352CCA-09B0-46C5-B537-F1B6406E3803}" type="presOf" srcId="{27133AE4-04B1-4019-82F5-2D4B62A6D435}" destId="{1D1B9AFD-32BD-497E-80F1-6D4FFFC8A2C9}" srcOrd="0" destOrd="0" presId="urn:microsoft.com/office/officeart/2005/8/layout/chevronAccent+Icon"/>
    <dgm:cxn modelId="{A38E86CF-6CAE-4CB5-8EA5-77770E1871F5}" srcId="{6264D888-764D-4332-8024-3DCC9461E92F}" destId="{C688EB45-2363-4D6D-B004-F044C0FAA925}" srcOrd="5" destOrd="0" parTransId="{8C45200A-0086-45AA-95E9-1B624BE635B5}" sibTransId="{D9B3A656-2E78-4A8A-A3F0-7BC80844B05C}"/>
    <dgm:cxn modelId="{0638E0F8-BB84-4F6D-BAE9-FA01E6A147BF}" srcId="{6264D888-764D-4332-8024-3DCC9461E92F}" destId="{27133AE4-04B1-4019-82F5-2D4B62A6D435}" srcOrd="2" destOrd="0" parTransId="{3FF48AED-AA46-485F-B334-AEFA4921969F}" sibTransId="{B8F6AA37-BBAF-4858-B7C2-02B77C0CE628}"/>
    <dgm:cxn modelId="{7154FEEC-42CA-4606-93BC-BBEB4BB60308}" type="presParOf" srcId="{E74EFE78-6EFD-4216-A5ED-03F32AA7279C}" destId="{92AE255C-8DE0-4A29-9417-37EE88EA57C6}" srcOrd="0" destOrd="0" presId="urn:microsoft.com/office/officeart/2005/8/layout/chevronAccent+Icon"/>
    <dgm:cxn modelId="{F38630FA-8D00-4997-82BE-A27554D9D353}" type="presParOf" srcId="{92AE255C-8DE0-4A29-9417-37EE88EA57C6}" destId="{5EFDA1F7-883B-417D-AB20-1497895D8F0F}" srcOrd="0" destOrd="0" presId="urn:microsoft.com/office/officeart/2005/8/layout/chevronAccent+Icon"/>
    <dgm:cxn modelId="{F21F738B-5FEE-4503-A38E-66E247A08098}" type="presParOf" srcId="{92AE255C-8DE0-4A29-9417-37EE88EA57C6}" destId="{AA237C0C-29E0-44B0-A255-FF071EB46C5D}" srcOrd="1" destOrd="0" presId="urn:microsoft.com/office/officeart/2005/8/layout/chevronAccent+Icon"/>
    <dgm:cxn modelId="{2879B66D-BD65-441E-ABEE-63E1B82A6EE5}" type="presParOf" srcId="{E74EFE78-6EFD-4216-A5ED-03F32AA7279C}" destId="{A4780E55-41EF-440A-A796-D00096A0DF8D}" srcOrd="1" destOrd="0" presId="urn:microsoft.com/office/officeart/2005/8/layout/chevronAccent+Icon"/>
    <dgm:cxn modelId="{BCCA941E-F0EE-426D-BCD2-259956A610E6}" type="presParOf" srcId="{E74EFE78-6EFD-4216-A5ED-03F32AA7279C}" destId="{E04D8A02-44AB-4359-BFC5-DA009E725856}" srcOrd="2" destOrd="0" presId="urn:microsoft.com/office/officeart/2005/8/layout/chevronAccent+Icon"/>
    <dgm:cxn modelId="{F4DA890E-3CFC-4F17-9A44-89E3A7C6931A}" type="presParOf" srcId="{E04D8A02-44AB-4359-BFC5-DA009E725856}" destId="{00E7DB1C-B603-4E50-A664-38CFCDACEE30}" srcOrd="0" destOrd="0" presId="urn:microsoft.com/office/officeart/2005/8/layout/chevronAccent+Icon"/>
    <dgm:cxn modelId="{5823692E-91BD-48B8-8186-D60F86379E95}" type="presParOf" srcId="{E04D8A02-44AB-4359-BFC5-DA009E725856}" destId="{A7C1A988-B311-40FB-9A17-784A1B28AF9D}" srcOrd="1" destOrd="0" presId="urn:microsoft.com/office/officeart/2005/8/layout/chevronAccent+Icon"/>
    <dgm:cxn modelId="{1AE272BA-CF2C-45CD-A6D9-7C41241BF8E4}" type="presParOf" srcId="{E74EFE78-6EFD-4216-A5ED-03F32AA7279C}" destId="{49B71592-8023-464F-BDB7-3920082B19CB}" srcOrd="3" destOrd="0" presId="urn:microsoft.com/office/officeart/2005/8/layout/chevronAccent+Icon"/>
    <dgm:cxn modelId="{3D327FC2-D4E9-4713-93CA-966A85A04F0F}" type="presParOf" srcId="{E74EFE78-6EFD-4216-A5ED-03F32AA7279C}" destId="{8973C0D0-DD26-4EB1-8769-FAE1DE8D07D8}" srcOrd="4" destOrd="0" presId="urn:microsoft.com/office/officeart/2005/8/layout/chevronAccent+Icon"/>
    <dgm:cxn modelId="{210F2B71-7331-4039-BA43-5B5DCB132275}" type="presParOf" srcId="{8973C0D0-DD26-4EB1-8769-FAE1DE8D07D8}" destId="{3EDE23A8-7BB5-4FE9-BCA6-81D9EC673946}" srcOrd="0" destOrd="0" presId="urn:microsoft.com/office/officeart/2005/8/layout/chevronAccent+Icon"/>
    <dgm:cxn modelId="{C8A5D80E-6098-40B7-86DB-D88D410389DB}" type="presParOf" srcId="{8973C0D0-DD26-4EB1-8769-FAE1DE8D07D8}" destId="{1D1B9AFD-32BD-497E-80F1-6D4FFFC8A2C9}" srcOrd="1" destOrd="0" presId="urn:microsoft.com/office/officeart/2005/8/layout/chevronAccent+Icon"/>
    <dgm:cxn modelId="{C992939F-673F-4A26-8CA3-ECE2FA14D230}" type="presParOf" srcId="{E74EFE78-6EFD-4216-A5ED-03F32AA7279C}" destId="{639745AA-ED7A-4B36-9B3D-C2A874D51119}" srcOrd="5" destOrd="0" presId="urn:microsoft.com/office/officeart/2005/8/layout/chevronAccent+Icon"/>
    <dgm:cxn modelId="{7B7F71FF-8AF4-40F8-B029-A5D6E5A7DF4C}" type="presParOf" srcId="{E74EFE78-6EFD-4216-A5ED-03F32AA7279C}" destId="{1664E1B2-5C35-4624-BB77-5F0BA92B435B}" srcOrd="6" destOrd="0" presId="urn:microsoft.com/office/officeart/2005/8/layout/chevronAccent+Icon"/>
    <dgm:cxn modelId="{0F581F57-BDAE-4A8B-A97B-51CD7E6515E4}" type="presParOf" srcId="{1664E1B2-5C35-4624-BB77-5F0BA92B435B}" destId="{B8B9F30B-4292-43CB-B4D6-2B795B2AED78}" srcOrd="0" destOrd="0" presId="urn:microsoft.com/office/officeart/2005/8/layout/chevronAccent+Icon"/>
    <dgm:cxn modelId="{5148E245-B4D5-4EFA-BE6A-F851AE0915B3}" type="presParOf" srcId="{1664E1B2-5C35-4624-BB77-5F0BA92B435B}" destId="{CDC46A54-F3FD-4D32-8E9B-25B881D12D45}" srcOrd="1" destOrd="0" presId="urn:microsoft.com/office/officeart/2005/8/layout/chevronAccent+Icon"/>
    <dgm:cxn modelId="{7E671186-1D64-434A-AD2E-DDDF4927F08D}" type="presParOf" srcId="{E74EFE78-6EFD-4216-A5ED-03F32AA7279C}" destId="{25EE1EF3-CD8E-4F8E-8087-E4B263BC6923}" srcOrd="7" destOrd="0" presId="urn:microsoft.com/office/officeart/2005/8/layout/chevronAccent+Icon"/>
    <dgm:cxn modelId="{0BE5E620-2D9B-4913-9DEE-247BB9EA7698}" type="presParOf" srcId="{E74EFE78-6EFD-4216-A5ED-03F32AA7279C}" destId="{815A650D-000E-4F47-823A-DBB1EF6896EB}" srcOrd="8" destOrd="0" presId="urn:microsoft.com/office/officeart/2005/8/layout/chevronAccent+Icon"/>
    <dgm:cxn modelId="{A283E0BF-B4C9-41D9-850D-F208F4DA5420}" type="presParOf" srcId="{815A650D-000E-4F47-823A-DBB1EF6896EB}" destId="{F77BA43A-2DA1-43FA-991F-3FBBF365A255}" srcOrd="0" destOrd="0" presId="urn:microsoft.com/office/officeart/2005/8/layout/chevronAccent+Icon"/>
    <dgm:cxn modelId="{79D2D23F-DF44-497C-8A93-A3E2700FF8AB}" type="presParOf" srcId="{815A650D-000E-4F47-823A-DBB1EF6896EB}" destId="{1655CD18-9771-44E2-A7A7-55AE1458F343}" srcOrd="1" destOrd="0" presId="urn:microsoft.com/office/officeart/2005/8/layout/chevronAccent+Icon"/>
    <dgm:cxn modelId="{DAF16CE9-5C29-4334-98F9-81F97E267421}" type="presParOf" srcId="{E74EFE78-6EFD-4216-A5ED-03F32AA7279C}" destId="{603151E2-B8DA-4474-A230-89B6716F52A6}" srcOrd="9" destOrd="0" presId="urn:microsoft.com/office/officeart/2005/8/layout/chevronAccent+Icon"/>
    <dgm:cxn modelId="{86CC1B5C-A1D6-4345-A421-6747B440EAB7}" type="presParOf" srcId="{E74EFE78-6EFD-4216-A5ED-03F32AA7279C}" destId="{BCBA6FB0-CA92-4AD6-A8C1-AC2294218AF4}" srcOrd="10" destOrd="0" presId="urn:microsoft.com/office/officeart/2005/8/layout/chevronAccent+Icon"/>
    <dgm:cxn modelId="{8902F0F8-F18E-424A-87EE-21213B4D37C7}" type="presParOf" srcId="{BCBA6FB0-CA92-4AD6-A8C1-AC2294218AF4}" destId="{7F6996BD-D7D4-4572-B94F-A58DE67A1469}" srcOrd="0" destOrd="0" presId="urn:microsoft.com/office/officeart/2005/8/layout/chevronAccent+Icon"/>
    <dgm:cxn modelId="{EBC674E0-B476-41B4-A61D-11FAC82A491F}" type="presParOf" srcId="{BCBA6FB0-CA92-4AD6-A8C1-AC2294218AF4}" destId="{19739AF7-D017-459D-A0EA-74773D5C42F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DA1F7-883B-417D-AB20-1497895D8F0F}">
      <dsp:nvSpPr>
        <dsp:cNvPr id="0" name=""/>
        <dsp:cNvSpPr/>
      </dsp:nvSpPr>
      <dsp:spPr>
        <a:xfrm>
          <a:off x="323" y="1169897"/>
          <a:ext cx="1279702"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237C0C-29E0-44B0-A255-FF071EB46C5D}">
      <dsp:nvSpPr>
        <dsp:cNvPr id="0" name=""/>
        <dsp:cNvSpPr/>
      </dsp:nvSpPr>
      <dsp:spPr>
        <a:xfrm>
          <a:off x="148110" y="1447357"/>
          <a:ext cx="1132079"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Importing Data – Stats New Zealand</a:t>
          </a:r>
        </a:p>
      </dsp:txBody>
      <dsp:txXfrm>
        <a:off x="167568" y="1466815"/>
        <a:ext cx="1093163" cy="625419"/>
      </dsp:txXfrm>
    </dsp:sp>
    <dsp:sp modelId="{00E7DB1C-B603-4E50-A664-38CFCDACEE30}">
      <dsp:nvSpPr>
        <dsp:cNvPr id="0" name=""/>
        <dsp:cNvSpPr/>
      </dsp:nvSpPr>
      <dsp:spPr>
        <a:xfrm>
          <a:off x="1501151" y="1169897"/>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C1A988-B311-40FB-9A17-784A1B28AF9D}">
      <dsp:nvSpPr>
        <dsp:cNvPr id="0" name=""/>
        <dsp:cNvSpPr/>
      </dsp:nvSpPr>
      <dsp:spPr>
        <a:xfrm>
          <a:off x="1655498" y="1454488"/>
          <a:ext cx="1132079"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Exploratory data Analysis</a:t>
          </a:r>
        </a:p>
      </dsp:txBody>
      <dsp:txXfrm>
        <a:off x="1674956" y="1473946"/>
        <a:ext cx="1093163" cy="625419"/>
      </dsp:txXfrm>
    </dsp:sp>
    <dsp:sp modelId="{3EDE23A8-7BB5-4FE9-BCA6-81D9EC673946}">
      <dsp:nvSpPr>
        <dsp:cNvPr id="0" name=""/>
        <dsp:cNvSpPr/>
      </dsp:nvSpPr>
      <dsp:spPr>
        <a:xfrm>
          <a:off x="3032438" y="1169897"/>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1B9AFD-32BD-497E-80F1-6D4FFFC8A2C9}">
      <dsp:nvSpPr>
        <dsp:cNvPr id="0" name=""/>
        <dsp:cNvSpPr/>
      </dsp:nvSpPr>
      <dsp:spPr>
        <a:xfrm>
          <a:off x="3134721" y="1454488"/>
          <a:ext cx="1179672"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Data Pre-processing</a:t>
          </a:r>
        </a:p>
      </dsp:txBody>
      <dsp:txXfrm>
        <a:off x="3154179" y="1473946"/>
        <a:ext cx="1140756" cy="625419"/>
      </dsp:txXfrm>
    </dsp:sp>
    <dsp:sp modelId="{B8B9F30B-4292-43CB-B4D6-2B795B2AED78}">
      <dsp:nvSpPr>
        <dsp:cNvPr id="0" name=""/>
        <dsp:cNvSpPr/>
      </dsp:nvSpPr>
      <dsp:spPr>
        <a:xfrm>
          <a:off x="4587521" y="1169897"/>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C46A54-F3FD-4D32-8E9B-25B881D12D45}">
      <dsp:nvSpPr>
        <dsp:cNvPr id="0" name=""/>
        <dsp:cNvSpPr/>
      </dsp:nvSpPr>
      <dsp:spPr>
        <a:xfrm>
          <a:off x="4743742" y="1433721"/>
          <a:ext cx="1397110"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Building Time Series Analysis Model – using ARIMA </a:t>
          </a:r>
        </a:p>
      </dsp:txBody>
      <dsp:txXfrm>
        <a:off x="4763200" y="1453179"/>
        <a:ext cx="1358194" cy="625419"/>
      </dsp:txXfrm>
    </dsp:sp>
    <dsp:sp modelId="{F77BA43A-2DA1-43FA-991F-3FBBF365A255}">
      <dsp:nvSpPr>
        <dsp:cNvPr id="0" name=""/>
        <dsp:cNvSpPr/>
      </dsp:nvSpPr>
      <dsp:spPr>
        <a:xfrm>
          <a:off x="6251323" y="1179792"/>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5CD18-9771-44E2-A7A7-55AE1458F343}">
      <dsp:nvSpPr>
        <dsp:cNvPr id="0" name=""/>
        <dsp:cNvSpPr/>
      </dsp:nvSpPr>
      <dsp:spPr>
        <a:xfrm>
          <a:off x="6394836" y="1463399"/>
          <a:ext cx="1132079" cy="624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Testing/Results</a:t>
          </a:r>
        </a:p>
      </dsp:txBody>
      <dsp:txXfrm>
        <a:off x="6413135" y="1481698"/>
        <a:ext cx="1095481" cy="588160"/>
      </dsp:txXfrm>
    </dsp:sp>
    <dsp:sp modelId="{7F6996BD-D7D4-4572-B94F-A58DE67A1469}">
      <dsp:nvSpPr>
        <dsp:cNvPr id="0" name=""/>
        <dsp:cNvSpPr/>
      </dsp:nvSpPr>
      <dsp:spPr>
        <a:xfrm>
          <a:off x="7681929" y="1207415"/>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39AF7-D017-459D-A0EA-74773D5C42F0}">
      <dsp:nvSpPr>
        <dsp:cNvPr id="0" name=""/>
        <dsp:cNvSpPr/>
      </dsp:nvSpPr>
      <dsp:spPr>
        <a:xfrm>
          <a:off x="7817817" y="1426270"/>
          <a:ext cx="1132079"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Next Step/ Conclusion</a:t>
          </a:r>
        </a:p>
      </dsp:txBody>
      <dsp:txXfrm>
        <a:off x="7837275" y="1445728"/>
        <a:ext cx="1093163" cy="6254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4/14/2023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6.xml"/><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colab.research.google.com/github/keras-team/keras-io/blob/master/examples/timeseries/ipynb/timeseries_weather_forecasting.ipynb#scrollTo=aAOKbLOf7M1_" TargetMode="External"/><Relationship Id="rId3" Type="http://schemas.openxmlformats.org/officeDocument/2006/relationships/image" Target="../media/image2.png"/><Relationship Id="rId7" Type="http://schemas.openxmlformats.org/officeDocument/2006/relationships/hyperlink" Target="https://github.com/falaktheoptimist" TargetMode="External"/><Relationship Id="rId2" Type="http://schemas.openxmlformats.org/officeDocument/2006/relationships/image" Target="../media/image9.jpeg"/><Relationship Id="rId1" Type="http://schemas.openxmlformats.org/officeDocument/2006/relationships/slideLayout" Target="../slideLayouts/slideLayout15.xml"/><Relationship Id="rId6" Type="http://schemas.openxmlformats.org/officeDocument/2006/relationships/hyperlink" Target="https://github.com/ktakattack" TargetMode="External"/><Relationship Id="rId5" Type="http://schemas.openxmlformats.org/officeDocument/2006/relationships/hyperlink" Target="https://github.com/yashika51" TargetMode="External"/><Relationship Id="rId10" Type="http://schemas.openxmlformats.org/officeDocument/2006/relationships/hyperlink" Target="https://www.kaggle.com/code/anandhuh/time-series-analysis-covid19-cases-arima-model" TargetMode="External"/><Relationship Id="rId4" Type="http://schemas.openxmlformats.org/officeDocument/2006/relationships/hyperlink" Target="https://prabhanshu.com/github" TargetMode="External"/><Relationship Id="rId9" Type="http://schemas.openxmlformats.org/officeDocument/2006/relationships/hyperlink" Target="https://www.machinelearningplus.com/time-series/arima-model-time-series-forecasting-pyth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Employment by Sector Forecast</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3684737" cy="1471070"/>
          </a:xfrm>
        </p:spPr>
        <p:txBody>
          <a:bodyPr/>
          <a:lstStyle/>
          <a:p>
            <a:r>
              <a:rPr lang="en-US" dirty="0"/>
              <a:t>Presenter: Divendra Raj</a:t>
            </a:r>
          </a:p>
          <a:p>
            <a:r>
              <a:rPr lang="en-US" dirty="0"/>
              <a:t>Date:</a:t>
            </a:r>
          </a:p>
          <a:p>
            <a:r>
              <a:rPr lang="en-US" dirty="0"/>
              <a:t>15/04/2023</a:t>
            </a:r>
          </a:p>
        </p:txBody>
      </p:sp>
      <p:pic>
        <p:nvPicPr>
          <p:cNvPr id="30" name="Picture placeholder 29" descr="Neon colored glass tubes">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l="20495" r="2049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Divendra Chand Raj</a:t>
            </a:r>
          </a:p>
          <a:p>
            <a:pPr lvl="0"/>
            <a:r>
              <a:rPr lang="en-US" dirty="0"/>
              <a:t>divenraj7@gmail.com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25784" y="849099"/>
            <a:ext cx="4253399" cy="1740114"/>
          </a:xfrm>
        </p:spPr>
        <p:txBody>
          <a:bodyPr/>
          <a:lstStyle/>
          <a:p>
            <a:r>
              <a:rPr lang="en-US" altLang="zh-CN" sz="2800" u="sng" dirty="0"/>
              <a:t>Agenda</a:t>
            </a:r>
            <a:endParaRPr lang="en-US" sz="2800" u="sng"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Business Background</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10365432" y="1040250"/>
            <a:ext cx="1914694" cy="1089194"/>
          </a:xfrm>
        </p:spPr>
        <p:txBody>
          <a:bodyPr/>
          <a:lstStyle/>
          <a:p>
            <a:r>
              <a:rPr lang="en-US" dirty="0"/>
              <a:t>Business Objective</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5247226" y="2798220"/>
            <a:ext cx="1913128" cy="1107124"/>
          </a:xfrm>
        </p:spPr>
        <p:txBody>
          <a:bodyPr/>
          <a:lstStyle/>
          <a:p>
            <a:r>
              <a:rPr lang="en-US" dirty="0"/>
              <a:t>Data Pipeline</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7318967" y="2829655"/>
            <a:ext cx="1913128" cy="1075689"/>
          </a:xfrm>
        </p:spPr>
        <p:txBody>
          <a:bodyPr/>
          <a:lstStyle/>
          <a:p>
            <a:r>
              <a:rPr lang="en-US" dirty="0"/>
              <a:t>Data Summary</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a:t>Presentation Title</a:t>
            </a:r>
            <a:endParaRPr lang="en-US" noProof="0" dirty="0"/>
          </a:p>
        </p:txBody>
      </p:sp>
      <p:sp>
        <p:nvSpPr>
          <p:cNvPr id="3" name="Text Placeholder 23">
            <a:extLst>
              <a:ext uri="{FF2B5EF4-FFF2-40B4-BE49-F238E27FC236}">
                <a16:creationId xmlns:a16="http://schemas.microsoft.com/office/drawing/2014/main" id="{A00948E6-3DEA-D887-D528-7363F02A9C17}"/>
              </a:ext>
            </a:extLst>
          </p:cNvPr>
          <p:cNvSpPr txBox="1">
            <a:spLocks/>
          </p:cNvSpPr>
          <p:nvPr/>
        </p:nvSpPr>
        <p:spPr>
          <a:xfrm>
            <a:off x="9232095" y="279822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Wrangling and Analysis </a:t>
            </a:r>
          </a:p>
        </p:txBody>
      </p:sp>
      <p:sp>
        <p:nvSpPr>
          <p:cNvPr id="5" name="Text Placeholder 23">
            <a:extLst>
              <a:ext uri="{FF2B5EF4-FFF2-40B4-BE49-F238E27FC236}">
                <a16:creationId xmlns:a16="http://schemas.microsoft.com/office/drawing/2014/main" id="{1A6613D4-B75A-9455-246E-21C21CD90A32}"/>
              </a:ext>
            </a:extLst>
          </p:cNvPr>
          <p:cNvSpPr txBox="1">
            <a:spLocks/>
          </p:cNvSpPr>
          <p:nvPr/>
        </p:nvSpPr>
        <p:spPr>
          <a:xfrm>
            <a:off x="6362403" y="4572596"/>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Building Model and outcome </a:t>
            </a:r>
          </a:p>
        </p:txBody>
      </p:sp>
      <p:sp>
        <p:nvSpPr>
          <p:cNvPr id="6" name="Text Placeholder 23">
            <a:extLst>
              <a:ext uri="{FF2B5EF4-FFF2-40B4-BE49-F238E27FC236}">
                <a16:creationId xmlns:a16="http://schemas.microsoft.com/office/drawing/2014/main" id="{3D602A3F-57A0-9052-5E86-24FA6B4A1832}"/>
              </a:ext>
            </a:extLst>
          </p:cNvPr>
          <p:cNvSpPr txBox="1">
            <a:spLocks/>
          </p:cNvSpPr>
          <p:nvPr/>
        </p:nvSpPr>
        <p:spPr>
          <a:xfrm>
            <a:off x="8367234" y="460403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Testing and Interpretation</a:t>
            </a:r>
          </a:p>
        </p:txBody>
      </p:sp>
      <p:sp>
        <p:nvSpPr>
          <p:cNvPr id="7" name="Text Placeholder 23">
            <a:extLst>
              <a:ext uri="{FF2B5EF4-FFF2-40B4-BE49-F238E27FC236}">
                <a16:creationId xmlns:a16="http://schemas.microsoft.com/office/drawing/2014/main" id="{6B6D51F7-2D38-DE23-C910-B97CB6827D3E}"/>
              </a:ext>
            </a:extLst>
          </p:cNvPr>
          <p:cNvSpPr txBox="1">
            <a:spLocks/>
          </p:cNvSpPr>
          <p:nvPr/>
        </p:nvSpPr>
        <p:spPr>
          <a:xfrm>
            <a:off x="10280362" y="4604029"/>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Next Step and conclusion </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311581"/>
            <a:ext cx="5117162" cy="1325563"/>
          </a:xfrm>
        </p:spPr>
        <p:txBody>
          <a:bodyPr/>
          <a:lstStyle/>
          <a:p>
            <a:r>
              <a:rPr lang="en-US" altLang="zh-CN" dirty="0"/>
              <a:t>Business Background</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14058" y="1245325"/>
            <a:ext cx="6770215" cy="5468983"/>
          </a:xfrm>
        </p:spPr>
        <p:txBody>
          <a:bodyPr/>
          <a:lstStyle/>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Government, some relevant business/companies, and some career building employee relay on how individual sector is performing like Primary Industry, Manufacturing Industry and Financial sector. </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They are involved in either investment or diverting their career to earn more money. </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The movement of workers can be a huge impact on the industry as whole. Some sectors can really struggle to find workers as some would be overwhelmed. Recently government are opening boards to bring in workers from overseas to meet the demand for workers in various sector. </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If these predictions are done in time than it could have prevented lots of problems, and even start planning to face the challenges by either allocating or diverting more funds in the sector to resolve the issue. Also, for the business to avoid where they will struggle to find workers and save from potential losses.</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 In New Zealand employment rate is 69.30 percent (2.85 million) and unemployment rate is 3.40 percent (over 90,000) as of Dec 2022. (Sourced from Stats New Zealand)</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The government can save millions of dollars if they can engage unemployed people to such areas instead of just paying social benefit if any cannot find suitable jobs. Business would save millions of dollars investing in training where workers are scarce. </a:t>
            </a:r>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a:xfrm>
            <a:off x="8273143" y="0"/>
            <a:ext cx="3918856" cy="3429000"/>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43567" y="29984"/>
            <a:ext cx="5117162" cy="1319846"/>
          </a:xfrm>
        </p:spPr>
        <p:txBody>
          <a:bodyPr/>
          <a:lstStyle/>
          <a:p>
            <a:r>
              <a:rPr lang="en-US" altLang="zh-CN" sz="2800" u="sng" dirty="0"/>
              <a:t>Business Objective</a:t>
            </a:r>
            <a:endParaRPr lang="en-US" sz="2800"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43567" y="544287"/>
            <a:ext cx="6770215" cy="1611086"/>
          </a:xfrm>
        </p:spPr>
        <p:txBody>
          <a:bodyPr/>
          <a:lstStyle/>
          <a:p>
            <a:endParaRPr lang="en-US" dirty="0"/>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The main objective is</a:t>
            </a:r>
            <a:r>
              <a:rPr lang="en-NZ" sz="1400" kern="100" dirty="0">
                <a:effectLst/>
                <a:latin typeface="Century Gothic" panose="020B0502020202020204" pitchFamily="34" charset="0"/>
                <a:ea typeface="Century Gothic" panose="020B0502020202020204" pitchFamily="34" charset="0"/>
                <a:cs typeface="Times New Roman" panose="02020603050405020304" pitchFamily="18" charset="0"/>
              </a:rPr>
              <a:t> to minimise unemployment and engage people in employment than being on benefits and prepare ahead of  </a:t>
            </a:r>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unforeseen circumstances.</a:t>
            </a:r>
            <a:r>
              <a:rPr lang="en-NZ" sz="1400" kern="100" dirty="0">
                <a:effectLst/>
                <a:latin typeface="Century Gothic" panose="020B0502020202020204" pitchFamily="34" charset="0"/>
                <a:ea typeface="Century Gothic" panose="020B0502020202020204" pitchFamily="34" charset="0"/>
                <a:cs typeface="Times New Roman" panose="02020603050405020304" pitchFamily="18" charset="0"/>
              </a:rPr>
              <a:t>   </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a:xfrm>
            <a:off x="8264435" y="8708"/>
            <a:ext cx="3927566" cy="3420292"/>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sp>
        <p:nvSpPr>
          <p:cNvPr id="2" name="Title 4">
            <a:extLst>
              <a:ext uri="{FF2B5EF4-FFF2-40B4-BE49-F238E27FC236}">
                <a16:creationId xmlns:a16="http://schemas.microsoft.com/office/drawing/2014/main" id="{16F4BBD7-4824-DBA3-D36D-9405F478EEB7}"/>
              </a:ext>
            </a:extLst>
          </p:cNvPr>
          <p:cNvSpPr txBox="1">
            <a:spLocks/>
          </p:cNvSpPr>
          <p:nvPr/>
        </p:nvSpPr>
        <p:spPr>
          <a:xfrm>
            <a:off x="215429" y="1397387"/>
            <a:ext cx="511716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ltLang="zh-CN" sz="2800" u="sng" dirty="0"/>
              <a:t>Business Question</a:t>
            </a:r>
            <a:endParaRPr lang="en-US" sz="2800" u="sng" dirty="0"/>
          </a:p>
        </p:txBody>
      </p:sp>
      <p:sp>
        <p:nvSpPr>
          <p:cNvPr id="3" name="Text Placeholder 19">
            <a:extLst>
              <a:ext uri="{FF2B5EF4-FFF2-40B4-BE49-F238E27FC236}">
                <a16:creationId xmlns:a16="http://schemas.microsoft.com/office/drawing/2014/main" id="{5419A942-7F46-B2D4-F31F-416EE4E36A4A}"/>
              </a:ext>
            </a:extLst>
          </p:cNvPr>
          <p:cNvSpPr txBox="1">
            <a:spLocks/>
          </p:cNvSpPr>
          <p:nvPr/>
        </p:nvSpPr>
        <p:spPr>
          <a:xfrm>
            <a:off x="215429" y="1910356"/>
            <a:ext cx="6770215" cy="161108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en-US" dirty="0"/>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In this occasion, stats New Zealand collects data and using the data if I can build a precise model that can forecast movement of workers for the different business sectors and save millions of dollars. </a:t>
            </a:r>
          </a:p>
          <a:p>
            <a:endParaRPr lang="en-US" dirty="0"/>
          </a:p>
        </p:txBody>
      </p:sp>
      <p:graphicFrame>
        <p:nvGraphicFramePr>
          <p:cNvPr id="4" name="Diagram 3">
            <a:extLst>
              <a:ext uri="{FF2B5EF4-FFF2-40B4-BE49-F238E27FC236}">
                <a16:creationId xmlns:a16="http://schemas.microsoft.com/office/drawing/2014/main" id="{1BE74D00-A3E7-0358-B109-A8B2BA800624}"/>
              </a:ext>
            </a:extLst>
          </p:cNvPr>
          <p:cNvGraphicFramePr/>
          <p:nvPr>
            <p:extLst>
              <p:ext uri="{D42A27DB-BD31-4B8C-83A1-F6EECF244321}">
                <p14:modId xmlns:p14="http://schemas.microsoft.com/office/powerpoint/2010/main" val="466957553"/>
              </p:ext>
            </p:extLst>
          </p:nvPr>
        </p:nvGraphicFramePr>
        <p:xfrm>
          <a:off x="2545018" y="3408139"/>
          <a:ext cx="9272513" cy="3060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4">
            <a:extLst>
              <a:ext uri="{FF2B5EF4-FFF2-40B4-BE49-F238E27FC236}">
                <a16:creationId xmlns:a16="http://schemas.microsoft.com/office/drawing/2014/main" id="{632B666C-0017-83A8-2EC0-84AD54627E7D}"/>
              </a:ext>
            </a:extLst>
          </p:cNvPr>
          <p:cNvSpPr txBox="1">
            <a:spLocks/>
          </p:cNvSpPr>
          <p:nvPr/>
        </p:nvSpPr>
        <p:spPr>
          <a:xfrm>
            <a:off x="215429" y="3542783"/>
            <a:ext cx="5117162" cy="13198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ltLang="zh-CN" sz="2800" u="sng" dirty="0"/>
              <a:t>Data Pipeline</a:t>
            </a:r>
            <a:endParaRPr lang="en-US" sz="2800" u="sng" dirty="0"/>
          </a:p>
        </p:txBody>
      </p:sp>
    </p:spTree>
    <p:extLst>
      <p:ext uri="{BB962C8B-B14F-4D97-AF65-F5344CB8AC3E}">
        <p14:creationId xmlns:p14="http://schemas.microsoft.com/office/powerpoint/2010/main" val="139482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153332"/>
            <a:ext cx="5117162" cy="1325563"/>
          </a:xfrm>
        </p:spPr>
        <p:txBody>
          <a:bodyPr/>
          <a:lstStyle/>
          <a:p>
            <a:r>
              <a:rPr lang="en-US" altLang="zh-CN" sz="2800" u="sng" dirty="0"/>
              <a:t>Data Summary </a:t>
            </a:r>
            <a:endParaRPr lang="en-US" sz="2800"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22191" y="351271"/>
            <a:ext cx="4793368" cy="3318192"/>
          </a:xfrm>
        </p:spPr>
        <p:txBody>
          <a:bodyPr/>
          <a:lstStyle/>
          <a:p>
            <a:endParaRPr lang="en-US" dirty="0"/>
          </a:p>
          <a:p>
            <a:r>
              <a:rPr lang="en-NZ" sz="1400" kern="100" dirty="0">
                <a:latin typeface="Century Gothic" panose="020B0502020202020204" pitchFamily="34" charset="0"/>
                <a:cs typeface="Times New Roman" panose="02020603050405020304" pitchFamily="18" charset="0"/>
              </a:rPr>
              <a:t>The dataset downloaded from Stats New Zealand. All kinds of datasets are publicly available.</a:t>
            </a:r>
          </a:p>
          <a:p>
            <a:r>
              <a:rPr lang="en-NZ" sz="1400" kern="100" dirty="0">
                <a:latin typeface="Century Gothic" panose="020B0502020202020204" pitchFamily="34" charset="0"/>
                <a:cs typeface="Times New Roman" panose="02020603050405020304" pitchFamily="18" charset="0"/>
              </a:rPr>
              <a:t> The dataset downloaded csv format contained current employment figures from 1999 to Feb 2023 based on Sector, Age, Region, type and Sex. </a:t>
            </a:r>
          </a:p>
          <a:p>
            <a:r>
              <a:rPr lang="en-NZ" sz="1400" kern="100" dirty="0">
                <a:latin typeface="Century Gothic" panose="020B0502020202020204" pitchFamily="34" charset="0"/>
                <a:cs typeface="Times New Roman" panose="02020603050405020304" pitchFamily="18" charset="0"/>
              </a:rPr>
              <a:t>However, I used  employment by sector dataset from 2019 to 2023 to build my Time Series Analysis for forecasting.</a:t>
            </a:r>
          </a:p>
          <a:p>
            <a:r>
              <a:rPr lang="en-US" sz="1400" kern="100" dirty="0">
                <a:latin typeface="Century Gothic" panose="020B0502020202020204" pitchFamily="34" charset="0"/>
                <a:cs typeface="Times New Roman" panose="02020603050405020304" pitchFamily="18" charset="0"/>
              </a:rPr>
              <a:t>The numbers were on monthly basis hence only 46 lines of data</a:t>
            </a:r>
          </a:p>
          <a:p>
            <a:endParaRPr lang="en-US" sz="1400" b="1"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2" name="Title 4">
            <a:extLst>
              <a:ext uri="{FF2B5EF4-FFF2-40B4-BE49-F238E27FC236}">
                <a16:creationId xmlns:a16="http://schemas.microsoft.com/office/drawing/2014/main" id="{16F4BBD7-4824-DBA3-D36D-9405F478EEB7}"/>
              </a:ext>
            </a:extLst>
          </p:cNvPr>
          <p:cNvSpPr txBox="1">
            <a:spLocks/>
          </p:cNvSpPr>
          <p:nvPr/>
        </p:nvSpPr>
        <p:spPr>
          <a:xfrm>
            <a:off x="222191" y="2971121"/>
            <a:ext cx="511716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2800" u="sng" dirty="0"/>
              <a:t>Exploratory Data Analysis</a:t>
            </a:r>
          </a:p>
        </p:txBody>
      </p:sp>
      <p:sp>
        <p:nvSpPr>
          <p:cNvPr id="3" name="Text Placeholder 19">
            <a:extLst>
              <a:ext uri="{FF2B5EF4-FFF2-40B4-BE49-F238E27FC236}">
                <a16:creationId xmlns:a16="http://schemas.microsoft.com/office/drawing/2014/main" id="{5419A942-7F46-B2D4-F31F-416EE4E36A4A}"/>
              </a:ext>
            </a:extLst>
          </p:cNvPr>
          <p:cNvSpPr txBox="1">
            <a:spLocks/>
          </p:cNvSpPr>
          <p:nvPr/>
        </p:nvSpPr>
        <p:spPr>
          <a:xfrm>
            <a:off x="222191" y="3497203"/>
            <a:ext cx="4256917" cy="315614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The dataset was very clean and did not contain any null values but since all the data were compiled together data extraction was bit of challenge. </a:t>
            </a:r>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Finally, got a nice line graph which explains the performance of each sector. From the analysis we can see first 4 sectors employment numbers is falling at a high rate when compared with others. </a:t>
            </a:r>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Of course, that can be an alarming but let’s build a model to find out. </a:t>
            </a:r>
          </a:p>
          <a:p>
            <a:endParaRPr lang="en-NZ" sz="1400" kern="100" dirty="0">
              <a:latin typeface="Century Gothic" panose="020B0502020202020204" pitchFamily="34" charset="0"/>
              <a:ea typeface="Century Gothic" panose="020B0502020202020204" pitchFamily="34" charset="0"/>
              <a:cs typeface="Times New Roman" panose="02020603050405020304" pitchFamily="18" charset="0"/>
            </a:endParaRPr>
          </a:p>
          <a:p>
            <a:endParaRPr lang="en-US" dirty="0"/>
          </a:p>
        </p:txBody>
      </p:sp>
      <p:pic>
        <p:nvPicPr>
          <p:cNvPr id="8" name="Picture 7" descr="Text&#10;&#10;Description automatically generated">
            <a:extLst>
              <a:ext uri="{FF2B5EF4-FFF2-40B4-BE49-F238E27FC236}">
                <a16:creationId xmlns:a16="http://schemas.microsoft.com/office/drawing/2014/main" id="{CC1D83B7-E216-7D02-1BA3-BE4E93774E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9109" y="87086"/>
            <a:ext cx="5731510" cy="6688183"/>
          </a:xfrm>
          <a:prstGeom prst="rect">
            <a:avLst/>
          </a:prstGeom>
          <a:noFill/>
          <a:ln>
            <a:noFill/>
          </a:ln>
        </p:spPr>
      </p:pic>
    </p:spTree>
    <p:extLst>
      <p:ext uri="{BB962C8B-B14F-4D97-AF65-F5344CB8AC3E}">
        <p14:creationId xmlns:p14="http://schemas.microsoft.com/office/powerpoint/2010/main" val="54110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65733" y="-27544"/>
            <a:ext cx="5117162" cy="1325563"/>
          </a:xfrm>
        </p:spPr>
        <p:txBody>
          <a:bodyPr/>
          <a:lstStyle/>
          <a:p>
            <a:r>
              <a:rPr lang="en-US" altLang="zh-CN" sz="2800" u="sng" dirty="0"/>
              <a:t>Building Model </a:t>
            </a:r>
            <a:endParaRPr lang="en-US" sz="2800"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65732" y="635237"/>
            <a:ext cx="4941887" cy="3318192"/>
          </a:xfrm>
        </p:spPr>
        <p:txBody>
          <a:bodyPr/>
          <a:lstStyle/>
          <a:p>
            <a:endParaRPr lang="en-US" dirty="0"/>
          </a:p>
          <a:p>
            <a:r>
              <a:rPr lang="en-US" sz="1400" kern="100" dirty="0">
                <a:latin typeface="Century Gothic" panose="020B0502020202020204" pitchFamily="34" charset="0"/>
                <a:cs typeface="Times New Roman" panose="02020603050405020304" pitchFamily="18" charset="0"/>
              </a:rPr>
              <a:t>New Zealand has 4 different seasons so building a Times Series Model using ARIMA/SARIMA would be the best option to see if season has any effect.</a:t>
            </a:r>
          </a:p>
          <a:p>
            <a:r>
              <a:rPr lang="en-US" sz="1400" kern="100" dirty="0">
                <a:latin typeface="Century Gothic" panose="020B0502020202020204" pitchFamily="34" charset="0"/>
                <a:cs typeface="Times New Roman" panose="02020603050405020304" pitchFamily="18" charset="0"/>
              </a:rPr>
              <a:t>Randomly used Mining sector data which has minor effect of seasons.</a:t>
            </a:r>
          </a:p>
          <a:p>
            <a:endParaRPr lang="en-US" sz="1400" kern="100" dirty="0">
              <a:latin typeface="Century Gothic" panose="020B0502020202020204" pitchFamily="34" charset="0"/>
              <a:cs typeface="Times New Roman" panose="02020603050405020304" pitchFamily="18" charset="0"/>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4" name="Rectangle 1">
            <a:extLst>
              <a:ext uri="{FF2B5EF4-FFF2-40B4-BE49-F238E27FC236}">
                <a16:creationId xmlns:a16="http://schemas.microsoft.com/office/drawing/2014/main" id="{419FD794-DEE3-8183-C100-4C00557B9660}"/>
              </a:ext>
            </a:extLst>
          </p:cNvPr>
          <p:cNvSpPr>
            <a:spLocks noChangeArrowheads="1"/>
          </p:cNvSpPr>
          <p:nvPr/>
        </p:nvSpPr>
        <p:spPr bwMode="auto">
          <a:xfrm>
            <a:off x="6691437" y="1777217"/>
            <a:ext cx="5061467"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ADF Statistic: %f : -1.7815040802192887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p-value: %f : </a:t>
            </a:r>
            <a:r>
              <a:rPr kumimoji="0" lang="en-US" altLang="en-US" sz="1200" b="0" i="0" u="none" strike="noStrike" cap="none" normalizeH="0" baseline="0" dirty="0">
                <a:ln>
                  <a:noFill/>
                </a:ln>
                <a:solidFill>
                  <a:schemeClr val="tx1"/>
                </a:solidFill>
                <a:effectLst/>
                <a:highlight>
                  <a:srgbClr val="FFFF00"/>
                </a:highlight>
                <a:latin typeface="var(--jp-code-font-family)"/>
              </a:rPr>
              <a:t>0.3896822937055069</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 #lags Used : 0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Number of Observation Used : 45 Weak evidence, indicating it is non-stationary</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444F4B1B-92C5-4551-B23A-EE28757C11B3}"/>
              </a:ext>
            </a:extLst>
          </p:cNvPr>
          <p:cNvSpPr txBox="1"/>
          <p:nvPr/>
        </p:nvSpPr>
        <p:spPr>
          <a:xfrm>
            <a:off x="6663589" y="928687"/>
            <a:ext cx="5117162" cy="738664"/>
          </a:xfrm>
          <a:prstGeom prst="rect">
            <a:avLst/>
          </a:prstGeom>
        </p:spPr>
        <p:txBody>
          <a:bodyPr wrap="square" rtlCol="0">
            <a:spAutoFit/>
          </a:bodyPr>
          <a:lstStyle/>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First, I checked the stationary of the data using adfuller. The result was not great, the p value was great than 0.05 hence the data was not stationary</a:t>
            </a:r>
          </a:p>
        </p:txBody>
      </p:sp>
      <p:sp>
        <p:nvSpPr>
          <p:cNvPr id="13" name="TextBox 12">
            <a:extLst>
              <a:ext uri="{FF2B5EF4-FFF2-40B4-BE49-F238E27FC236}">
                <a16:creationId xmlns:a16="http://schemas.microsoft.com/office/drawing/2014/main" id="{1F9A97C6-E260-F75B-EBC1-CCB7922C158D}"/>
              </a:ext>
            </a:extLst>
          </p:cNvPr>
          <p:cNvSpPr txBox="1"/>
          <p:nvPr/>
        </p:nvSpPr>
        <p:spPr>
          <a:xfrm>
            <a:off x="6639921" y="487453"/>
            <a:ext cx="5110932" cy="369332"/>
          </a:xfrm>
          <a:prstGeom prst="rect">
            <a:avLst/>
          </a:prstGeom>
        </p:spPr>
        <p:txBody>
          <a:bodyPr wrap="square" rtlCol="0">
            <a:spAutoFit/>
          </a:bodyPr>
          <a:lstStyle/>
          <a:p>
            <a:pPr marL="0" indent="0">
              <a:lnSpc>
                <a:spcPct val="100000"/>
              </a:lnSpc>
              <a:spcBef>
                <a:spcPts val="0"/>
              </a:spcBef>
              <a:buFontTx/>
              <a:buNone/>
            </a:pPr>
            <a:r>
              <a:rPr lang="en-NZ" sz="1800" u="sng" dirty="0">
                <a:solidFill>
                  <a:prstClr val="white"/>
                </a:solidFill>
                <a:latin typeface="Posterama" panose="020B0504020200020000" pitchFamily="34" charset="0"/>
                <a:ea typeface="微软雅黑"/>
                <a:cs typeface="Posterama" panose="020B0504020200020000" pitchFamily="34" charset="0"/>
              </a:rPr>
              <a:t>Checking the stationarity of the data </a:t>
            </a:r>
          </a:p>
        </p:txBody>
      </p:sp>
      <p:pic>
        <p:nvPicPr>
          <p:cNvPr id="1027" name="Picture 3">
            <a:extLst>
              <a:ext uri="{FF2B5EF4-FFF2-40B4-BE49-F238E27FC236}">
                <a16:creationId xmlns:a16="http://schemas.microsoft.com/office/drawing/2014/main" id="{10A3CFF9-7504-F19C-544D-B0F0CF029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437" y="2938990"/>
            <a:ext cx="3967854" cy="22229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5A7FCE5-0F94-1A3B-FD63-8FA1B9E8C769}"/>
              </a:ext>
            </a:extLst>
          </p:cNvPr>
          <p:cNvSpPr txBox="1"/>
          <p:nvPr/>
        </p:nvSpPr>
        <p:spPr>
          <a:xfrm>
            <a:off x="265733" y="2938990"/>
            <a:ext cx="5117162" cy="738664"/>
          </a:xfrm>
          <a:prstGeom prst="rect">
            <a:avLst/>
          </a:prstGeom>
        </p:spPr>
        <p:txBody>
          <a:bodyPr wrap="square" rtlCol="0">
            <a:spAutoFit/>
          </a:bodyPr>
          <a:lstStyle/>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To stationary the data I use the order of differencing tactic and the outcome was what I was looking for. First order of differencing did the work.</a:t>
            </a:r>
          </a:p>
        </p:txBody>
      </p:sp>
      <p:sp>
        <p:nvSpPr>
          <p:cNvPr id="15" name="TextBox 14">
            <a:extLst>
              <a:ext uri="{FF2B5EF4-FFF2-40B4-BE49-F238E27FC236}">
                <a16:creationId xmlns:a16="http://schemas.microsoft.com/office/drawing/2014/main" id="{3C318995-A38C-49F2-1456-C8D0B509C90A}"/>
              </a:ext>
            </a:extLst>
          </p:cNvPr>
          <p:cNvSpPr txBox="1"/>
          <p:nvPr/>
        </p:nvSpPr>
        <p:spPr>
          <a:xfrm>
            <a:off x="265733" y="5225068"/>
            <a:ext cx="4772297" cy="800219"/>
          </a:xfrm>
          <a:prstGeom prst="rect">
            <a:avLst/>
          </a:prstGeom>
        </p:spPr>
        <p:txBody>
          <a:bodyPr wrap="square" rtlCol="0">
            <a:spAutoFit/>
          </a:bodyPr>
          <a:lstStyle/>
          <a:p>
            <a:pPr marL="0" indent="0">
              <a:lnSpc>
                <a:spcPct val="100000"/>
              </a:lnSpc>
              <a:spcBef>
                <a:spcPts val="0"/>
              </a:spcBef>
              <a:buFontTx/>
              <a:buNone/>
            </a:pPr>
            <a:r>
              <a:rPr lang="en-NZ" u="sng" dirty="0">
                <a:solidFill>
                  <a:prstClr val="white"/>
                </a:solidFill>
                <a:latin typeface="Posterama" panose="020B0504020200020000" pitchFamily="34" charset="0"/>
                <a:ea typeface="微软雅黑"/>
                <a:cs typeface="Posterama" panose="020B0504020200020000" pitchFamily="34" charset="0"/>
              </a:rPr>
              <a:t>Finding p, d and q</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After finding p, d, q which was (1,1,1) I was ready to build the ARIMA model.  </a:t>
            </a:r>
          </a:p>
        </p:txBody>
      </p:sp>
    </p:spTree>
    <p:extLst>
      <p:ext uri="{BB962C8B-B14F-4D97-AF65-F5344CB8AC3E}">
        <p14:creationId xmlns:p14="http://schemas.microsoft.com/office/powerpoint/2010/main" val="74084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0"/>
            <a:ext cx="5117162" cy="1325563"/>
          </a:xfrm>
        </p:spPr>
        <p:txBody>
          <a:bodyPr/>
          <a:lstStyle/>
          <a:p>
            <a:r>
              <a:rPr lang="en-US" altLang="zh-CN" sz="2800" u="sng" dirty="0"/>
              <a:t>Building Model </a:t>
            </a:r>
            <a:endParaRPr lang="en-US" sz="2800" u="sng"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10" name="Rectangle 5">
            <a:extLst>
              <a:ext uri="{FF2B5EF4-FFF2-40B4-BE49-F238E27FC236}">
                <a16:creationId xmlns:a16="http://schemas.microsoft.com/office/drawing/2014/main" id="{A1CCC136-CF6A-0DEF-2913-F8DC40FB8EA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380880" bIns="-380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var(--jp-code-font-family)"/>
              </a:rPr>
            </a:br>
            <a:endParaRPr kumimoji="0" lang="en-US" altLang="en-US" sz="1000" b="0" i="0" u="none" strike="noStrike" cap="none" normalizeH="0" baseline="0">
              <a:ln>
                <a:noFill/>
              </a:ln>
              <a:solidFill>
                <a:srgbClr val="000000"/>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C9A9E36D-ABE0-B45A-9BD0-CF3A3A6DFB99}"/>
              </a:ext>
            </a:extLst>
          </p:cNvPr>
          <p:cNvSpPr txBox="1"/>
          <p:nvPr/>
        </p:nvSpPr>
        <p:spPr>
          <a:xfrm>
            <a:off x="222190" y="1473693"/>
            <a:ext cx="3808271" cy="800219"/>
          </a:xfrm>
          <a:prstGeom prst="rect">
            <a:avLst/>
          </a:prstGeom>
        </p:spPr>
        <p:txBody>
          <a:bodyPr wrap="square" rtlCol="0">
            <a:spAutoFit/>
          </a:bodyPr>
          <a:lstStyle/>
          <a:p>
            <a:pPr marL="0" indent="0">
              <a:lnSpc>
                <a:spcPct val="100000"/>
              </a:lnSpc>
              <a:spcBef>
                <a:spcPts val="0"/>
              </a:spcBef>
              <a:buFontTx/>
              <a:buNone/>
            </a:pPr>
            <a:r>
              <a:rPr lang="en-NZ" sz="1800" u="sng" dirty="0">
                <a:solidFill>
                  <a:prstClr val="white"/>
                </a:solidFill>
                <a:latin typeface="Posterama" panose="020B0504020200020000" pitchFamily="34" charset="0"/>
                <a:ea typeface="微软雅黑"/>
                <a:cs typeface="Posterama" panose="020B0504020200020000" pitchFamily="34" charset="0"/>
              </a:rPr>
              <a:t>Model Result and Interpretation </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The model was built on a training dataset 25 months and the result was great. </a:t>
            </a:r>
          </a:p>
        </p:txBody>
      </p:sp>
      <p:sp>
        <p:nvSpPr>
          <p:cNvPr id="24" name="TextBox 23">
            <a:extLst>
              <a:ext uri="{FF2B5EF4-FFF2-40B4-BE49-F238E27FC236}">
                <a16:creationId xmlns:a16="http://schemas.microsoft.com/office/drawing/2014/main" id="{6097791D-941A-1811-DD63-AFD73010F7BB}"/>
              </a:ext>
            </a:extLst>
          </p:cNvPr>
          <p:cNvSpPr txBox="1"/>
          <p:nvPr/>
        </p:nvSpPr>
        <p:spPr>
          <a:xfrm>
            <a:off x="310717" y="4918229"/>
            <a:ext cx="3471169" cy="1015663"/>
          </a:xfrm>
          <a:prstGeom prst="rect">
            <a:avLst/>
          </a:prstGeom>
        </p:spPr>
        <p:txBody>
          <a:bodyPr wrap="square" rtlCol="0">
            <a:spAutoFit/>
          </a:bodyPr>
          <a:lstStyle/>
          <a:p>
            <a:r>
              <a:rPr lang="en-NZ" u="sng" dirty="0">
                <a:solidFill>
                  <a:prstClr val="white"/>
                </a:solidFill>
                <a:latin typeface="Posterama" panose="020B0504020200020000" pitchFamily="34" charset="0"/>
                <a:ea typeface="微软雅黑"/>
                <a:cs typeface="Posterama" panose="020B0504020200020000" pitchFamily="34" charset="0"/>
              </a:rPr>
              <a:t>Plotting on a line graph</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The actuals were plotted vs the forecast. The result was positive and can the goal be achieved</a:t>
            </a:r>
          </a:p>
        </p:txBody>
      </p:sp>
      <p:sp>
        <p:nvSpPr>
          <p:cNvPr id="7" name="TextBox 6">
            <a:extLst>
              <a:ext uri="{FF2B5EF4-FFF2-40B4-BE49-F238E27FC236}">
                <a16:creationId xmlns:a16="http://schemas.microsoft.com/office/drawing/2014/main" id="{E9C38F54-057B-2294-AA9B-B3694D437A37}"/>
              </a:ext>
            </a:extLst>
          </p:cNvPr>
          <p:cNvSpPr txBox="1"/>
          <p:nvPr/>
        </p:nvSpPr>
        <p:spPr>
          <a:xfrm>
            <a:off x="5333736" y="319531"/>
            <a:ext cx="5860433" cy="3754874"/>
          </a:xfrm>
          <a:prstGeom prst="rect">
            <a:avLst/>
          </a:prstGeom>
          <a:noFill/>
        </p:spPr>
        <p:txBody>
          <a:bodyPr wrap="square">
            <a:spAutoFit/>
          </a:bodyPr>
          <a:lstStyle/>
          <a:p>
            <a:pPr algn="ctr"/>
            <a:r>
              <a:rPr lang="en-NZ" dirty="0">
                <a:solidFill>
                  <a:schemeClr val="bg2"/>
                </a:solidFill>
              </a:rPr>
              <a:t> </a:t>
            </a:r>
            <a:r>
              <a:rPr lang="en-NZ" sz="1000" dirty="0">
                <a:solidFill>
                  <a:schemeClr val="bg2"/>
                </a:solidFill>
              </a:rPr>
              <a:t>SARIMAX Results                                </a:t>
            </a:r>
          </a:p>
          <a:p>
            <a:r>
              <a:rPr lang="en-NZ" sz="1000" dirty="0">
                <a:solidFill>
                  <a:schemeClr val="bg2"/>
                </a:solidFill>
              </a:rPr>
              <a:t>===================================================================</a:t>
            </a:r>
          </a:p>
          <a:p>
            <a:r>
              <a:rPr lang="en-NZ" sz="1000" dirty="0">
                <a:solidFill>
                  <a:schemeClr val="bg2"/>
                </a:solidFill>
              </a:rPr>
              <a:t>Dep. Variable:                     	 y   		No. Observations:                   25</a:t>
            </a:r>
          </a:p>
          <a:p>
            <a:r>
              <a:rPr lang="en-NZ" sz="1000" dirty="0">
                <a:solidFill>
                  <a:schemeClr val="bg2"/>
                </a:solidFill>
              </a:rPr>
              <a:t>Model:                	 ARIMA(1, 1, 1)   	Log Likelihood                -224.065</a:t>
            </a:r>
          </a:p>
          <a:p>
            <a:r>
              <a:rPr lang="en-NZ" sz="1000" dirty="0">
                <a:solidFill>
                  <a:schemeClr val="bg2"/>
                </a:solidFill>
              </a:rPr>
              <a:t>Date:                		Thu, 13 Apr 2023   	AIC                            454.130</a:t>
            </a:r>
          </a:p>
          <a:p>
            <a:r>
              <a:rPr lang="en-NZ" sz="1000" dirty="0">
                <a:solidFill>
                  <a:schemeClr val="bg2"/>
                </a:solidFill>
              </a:rPr>
              <a:t>Time:                       	 23:14:17   		BIC                            457.664</a:t>
            </a:r>
          </a:p>
          <a:p>
            <a:r>
              <a:rPr lang="en-NZ" sz="1000" dirty="0">
                <a:solidFill>
                  <a:schemeClr val="bg2"/>
                </a:solidFill>
              </a:rPr>
              <a:t>Sample:                            	 0   		HQIC                           455.067</a:t>
            </a:r>
          </a:p>
          <a:p>
            <a:r>
              <a:rPr lang="en-NZ" sz="1000" dirty="0">
                <a:solidFill>
                  <a:schemeClr val="bg2"/>
                </a:solidFill>
              </a:rPr>
              <a:t>                                	 - 25                                         </a:t>
            </a:r>
          </a:p>
          <a:p>
            <a:r>
              <a:rPr lang="en-NZ" sz="1000" dirty="0">
                <a:solidFill>
                  <a:schemeClr val="bg2"/>
                </a:solidFill>
              </a:rPr>
              <a:t>Covariance Type:                  </a:t>
            </a:r>
            <a:r>
              <a:rPr lang="en-NZ" sz="1000" dirty="0" err="1">
                <a:solidFill>
                  <a:schemeClr val="bg2"/>
                </a:solidFill>
              </a:rPr>
              <a:t>opg</a:t>
            </a:r>
            <a:r>
              <a:rPr lang="en-NZ" sz="1000" dirty="0">
                <a:solidFill>
                  <a:schemeClr val="bg2"/>
                </a:solidFill>
              </a:rPr>
              <a:t>                                         </a:t>
            </a:r>
          </a:p>
          <a:p>
            <a:r>
              <a:rPr lang="en-NZ" sz="1000" dirty="0">
                <a:solidFill>
                  <a:schemeClr val="bg2"/>
                </a:solidFill>
              </a:rPr>
              <a:t>===================================================================</a:t>
            </a:r>
          </a:p>
          <a:p>
            <a:r>
              <a:rPr lang="en-NZ" sz="1000" dirty="0">
                <a:solidFill>
                  <a:schemeClr val="bg2"/>
                </a:solidFill>
              </a:rPr>
              <a:t>                 </a:t>
            </a:r>
            <a:r>
              <a:rPr lang="en-NZ" sz="1000" dirty="0" err="1">
                <a:solidFill>
                  <a:schemeClr val="bg2"/>
                </a:solidFill>
              </a:rPr>
              <a:t>coef</a:t>
            </a:r>
            <a:r>
              <a:rPr lang="en-NZ" sz="1000" dirty="0">
                <a:solidFill>
                  <a:schemeClr val="bg2"/>
                </a:solidFill>
              </a:rPr>
              <a:t>    	std err         	 z      	P&gt;|z|      [0.025      0.975]</a:t>
            </a:r>
          </a:p>
          <a:p>
            <a:r>
              <a:rPr lang="en-NZ" sz="1000" dirty="0">
                <a:solidFill>
                  <a:schemeClr val="bg2"/>
                </a:solidFill>
              </a:rPr>
              <a:t>------------------------------------------------------------------------------------------------------------------------------------		</a:t>
            </a:r>
          </a:p>
          <a:p>
            <a:r>
              <a:rPr lang="en-NZ" sz="1000" dirty="0">
                <a:solidFill>
                  <a:schemeClr val="bg2"/>
                </a:solidFill>
              </a:rPr>
              <a:t>ar.L1          0.1994      	1.784      	0.112      	0.911      -3.297       3.695</a:t>
            </a:r>
          </a:p>
          <a:p>
            <a:r>
              <a:rPr lang="en-NZ" sz="1000" dirty="0">
                <a:solidFill>
                  <a:schemeClr val="bg2"/>
                </a:solidFill>
              </a:rPr>
              <a:t>ma.L1         -0.2247     	 1.685     	-0.133      	0.894      -3.527       3.078</a:t>
            </a:r>
          </a:p>
          <a:p>
            <a:r>
              <a:rPr lang="en-NZ" sz="1000" dirty="0">
                <a:solidFill>
                  <a:schemeClr val="bg2"/>
                </a:solidFill>
              </a:rPr>
              <a:t>sigma2      8.298e+06  	 4.99e-07   	1.66e+13     	 0.000     8.3e+06     </a:t>
            </a:r>
            <a:r>
              <a:rPr lang="en-NZ" sz="1000" dirty="0" err="1">
                <a:solidFill>
                  <a:schemeClr val="bg2"/>
                </a:solidFill>
              </a:rPr>
              <a:t>8.3e+06</a:t>
            </a:r>
            <a:endParaRPr lang="en-NZ" sz="1000" dirty="0">
              <a:solidFill>
                <a:schemeClr val="bg2"/>
              </a:solidFill>
            </a:endParaRPr>
          </a:p>
          <a:p>
            <a:r>
              <a:rPr lang="en-NZ" sz="1000" dirty="0">
                <a:solidFill>
                  <a:schemeClr val="bg2"/>
                </a:solidFill>
              </a:rPr>
              <a:t>====================================================================</a:t>
            </a:r>
          </a:p>
          <a:p>
            <a:r>
              <a:rPr lang="en-NZ" sz="1000" dirty="0" err="1">
                <a:solidFill>
                  <a:schemeClr val="bg2"/>
                </a:solidFill>
              </a:rPr>
              <a:t>Ljung</a:t>
            </a:r>
            <a:r>
              <a:rPr lang="en-NZ" sz="1000" dirty="0">
                <a:solidFill>
                  <a:schemeClr val="bg2"/>
                </a:solidFill>
              </a:rPr>
              <a:t>-Box (L1) (Q):                   0.98   Jarque-Bera (JB):                 0.85</a:t>
            </a:r>
          </a:p>
          <a:p>
            <a:r>
              <a:rPr lang="en-NZ" sz="1000" dirty="0">
                <a:solidFill>
                  <a:schemeClr val="bg2"/>
                </a:solidFill>
              </a:rPr>
              <a:t>Prob(Q):                              0.32   Prob(JB):                         0.65</a:t>
            </a:r>
          </a:p>
          <a:p>
            <a:r>
              <a:rPr lang="en-NZ" sz="1000" dirty="0">
                <a:solidFill>
                  <a:schemeClr val="bg2"/>
                </a:solidFill>
              </a:rPr>
              <a:t>Heteroskedasticity (H):               0.99   Skew:                             0.26</a:t>
            </a:r>
          </a:p>
          <a:p>
            <a:r>
              <a:rPr lang="en-NZ" sz="1000" dirty="0">
                <a:solidFill>
                  <a:schemeClr val="bg2"/>
                </a:solidFill>
              </a:rPr>
              <a:t>Prob(H) (two-sided):                  0.98   Kurtosis:                         2.23</a:t>
            </a:r>
          </a:p>
          <a:p>
            <a:r>
              <a:rPr lang="en-NZ" sz="1000" dirty="0">
                <a:solidFill>
                  <a:schemeClr val="bg2"/>
                </a:solidFill>
              </a:rPr>
              <a:t>===================================================================</a:t>
            </a:r>
          </a:p>
        </p:txBody>
      </p:sp>
      <p:pic>
        <p:nvPicPr>
          <p:cNvPr id="1027" name="Picture 3">
            <a:extLst>
              <a:ext uri="{FF2B5EF4-FFF2-40B4-BE49-F238E27FC236}">
                <a16:creationId xmlns:a16="http://schemas.microsoft.com/office/drawing/2014/main" id="{BA5B2922-40CA-090D-0A2F-2255423C7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207" y="4312208"/>
            <a:ext cx="5795962" cy="223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78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0"/>
            <a:ext cx="5117162" cy="1325563"/>
          </a:xfrm>
        </p:spPr>
        <p:txBody>
          <a:bodyPr/>
          <a:lstStyle/>
          <a:p>
            <a:r>
              <a:rPr lang="en-US" altLang="zh-CN" sz="2800" u="sng" dirty="0"/>
              <a:t>Model Result </a:t>
            </a:r>
            <a:endParaRPr lang="en-US" sz="2800" u="sng"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
        <p:nvSpPr>
          <p:cNvPr id="10" name="Rectangle 5">
            <a:extLst>
              <a:ext uri="{FF2B5EF4-FFF2-40B4-BE49-F238E27FC236}">
                <a16:creationId xmlns:a16="http://schemas.microsoft.com/office/drawing/2014/main" id="{A1CCC136-CF6A-0DEF-2913-F8DC40FB8EA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380880" bIns="-380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var(--jp-code-font-family)"/>
              </a:rPr>
            </a:br>
            <a:endParaRPr kumimoji="0" lang="en-US" altLang="en-US" sz="1000" b="0" i="0" u="none" strike="noStrike" cap="none" normalizeH="0" baseline="0">
              <a:ln>
                <a:noFill/>
              </a:ln>
              <a:solidFill>
                <a:srgbClr val="000000"/>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C9A9E36D-ABE0-B45A-9BD0-CF3A3A6DFB99}"/>
              </a:ext>
            </a:extLst>
          </p:cNvPr>
          <p:cNvSpPr txBox="1"/>
          <p:nvPr/>
        </p:nvSpPr>
        <p:spPr>
          <a:xfrm>
            <a:off x="222191" y="890219"/>
            <a:ext cx="4941992" cy="3385542"/>
          </a:xfrm>
          <a:prstGeom prst="rect">
            <a:avLst/>
          </a:prstGeom>
        </p:spPr>
        <p:txBody>
          <a:bodyPr wrap="square" rtlCol="0">
            <a:spAutoFit/>
          </a:bodyPr>
          <a:lstStyle/>
          <a:p>
            <a:pPr marL="0" indent="0">
              <a:lnSpc>
                <a:spcPct val="100000"/>
              </a:lnSpc>
              <a:spcBef>
                <a:spcPts val="0"/>
              </a:spcBef>
              <a:buFontTx/>
              <a:buNone/>
            </a:pPr>
            <a:r>
              <a:rPr lang="en-NZ" sz="1800" u="sng" dirty="0">
                <a:solidFill>
                  <a:prstClr val="white"/>
                </a:solidFill>
                <a:latin typeface="Posterama" panose="020B0504020200020000" pitchFamily="34" charset="0"/>
                <a:ea typeface="微软雅黑"/>
                <a:cs typeface="Posterama" panose="020B0504020200020000" pitchFamily="34" charset="0"/>
              </a:rPr>
              <a:t>Model Review </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Top left</a:t>
            </a:r>
            <a:r>
              <a:rPr lang="en-US" sz="1400" kern="100" dirty="0">
                <a:solidFill>
                  <a:schemeClr val="bg1"/>
                </a:solidFill>
                <a:latin typeface="Century Gothic" panose="020B0502020202020204" pitchFamily="34" charset="0"/>
                <a:cs typeface="Times New Roman" panose="02020603050405020304" pitchFamily="18" charset="0"/>
              </a:rPr>
              <a:t>: The residual errors seem to fluctuate around a mean of zero and have a uniform variance.</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Top Right</a:t>
            </a:r>
            <a:r>
              <a:rPr lang="en-US" sz="1400" kern="100" dirty="0">
                <a:solidFill>
                  <a:schemeClr val="bg1"/>
                </a:solidFill>
                <a:latin typeface="Century Gothic" panose="020B0502020202020204" pitchFamily="34" charset="0"/>
                <a:cs typeface="Times New Roman" panose="02020603050405020304" pitchFamily="18" charset="0"/>
              </a:rPr>
              <a:t>: The density plot suggest normal distribution with mean zero.</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Bottom left</a:t>
            </a:r>
            <a:r>
              <a:rPr lang="en-US" sz="1400" kern="100" dirty="0">
                <a:solidFill>
                  <a:schemeClr val="bg1"/>
                </a:solidFill>
                <a:latin typeface="Century Gothic" panose="020B0502020202020204" pitchFamily="34" charset="0"/>
                <a:cs typeface="Times New Roman" panose="02020603050405020304" pitchFamily="18" charset="0"/>
              </a:rPr>
              <a:t>: All the dots should fall perfectly in line with the red line. Any significant deviations would imply the distribution is skewed.</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Bottom Right</a:t>
            </a:r>
            <a:r>
              <a:rPr lang="en-US" sz="1400" kern="100" dirty="0">
                <a:solidFill>
                  <a:schemeClr val="bg1"/>
                </a:solidFill>
                <a:latin typeface="Century Gothic" panose="020B0502020202020204" pitchFamily="34" charset="0"/>
                <a:cs typeface="Times New Roman" panose="02020603050405020304" pitchFamily="18" charset="0"/>
              </a:rPr>
              <a:t>: The Correlogram, aka, ACF plot shows the residual errors are not autocorrelated. Any autocorrelation would imply that there is some pattern in the residual errors which are not explained in the model. So, you will need to look for more X’s (predictors) to the model.</a:t>
            </a:r>
          </a:p>
          <a:p>
            <a:pPr algn="l" fontAlgn="base"/>
            <a:r>
              <a:rPr lang="en-US" sz="1400" kern="100" dirty="0">
                <a:solidFill>
                  <a:schemeClr val="bg1"/>
                </a:solidFill>
                <a:latin typeface="Century Gothic" panose="020B0502020202020204" pitchFamily="34" charset="0"/>
                <a:cs typeface="Times New Roman" panose="02020603050405020304" pitchFamily="18" charset="0"/>
              </a:rPr>
              <a:t>Overall, it seems to be a good fit. Let’s forecast.</a:t>
            </a:r>
          </a:p>
        </p:txBody>
      </p:sp>
      <p:sp>
        <p:nvSpPr>
          <p:cNvPr id="3" name="TextBox 2">
            <a:extLst>
              <a:ext uri="{FF2B5EF4-FFF2-40B4-BE49-F238E27FC236}">
                <a16:creationId xmlns:a16="http://schemas.microsoft.com/office/drawing/2014/main" id="{1C7E87D0-CFBA-97FE-83DF-42320D5A8A4A}"/>
              </a:ext>
            </a:extLst>
          </p:cNvPr>
          <p:cNvSpPr txBox="1"/>
          <p:nvPr/>
        </p:nvSpPr>
        <p:spPr>
          <a:xfrm>
            <a:off x="222191" y="4598125"/>
            <a:ext cx="3082834" cy="1015663"/>
          </a:xfrm>
          <a:prstGeom prst="rect">
            <a:avLst/>
          </a:prstGeom>
        </p:spPr>
        <p:txBody>
          <a:bodyPr wrap="square" rtlCol="0">
            <a:spAutoFit/>
          </a:bodyPr>
          <a:lstStyle/>
          <a:p>
            <a:r>
              <a:rPr lang="en-NZ" u="sng" dirty="0">
                <a:solidFill>
                  <a:prstClr val="white"/>
                </a:solidFill>
                <a:latin typeface="Posterama" panose="020B0504020200020000" pitchFamily="34" charset="0"/>
                <a:ea typeface="微软雅黑"/>
                <a:cs typeface="Posterama" panose="020B0504020200020000" pitchFamily="34" charset="0"/>
              </a:rPr>
              <a:t>Model </a:t>
            </a:r>
            <a:r>
              <a:rPr lang="en-NZ" u="sng" dirty="0" err="1">
                <a:solidFill>
                  <a:prstClr val="white"/>
                </a:solidFill>
                <a:latin typeface="Posterama" panose="020B0504020200020000" pitchFamily="34" charset="0"/>
                <a:ea typeface="微软雅黑"/>
                <a:cs typeface="Posterama" panose="020B0504020200020000" pitchFamily="34" charset="0"/>
              </a:rPr>
              <a:t>Forcast</a:t>
            </a:r>
            <a:r>
              <a:rPr lang="en-NZ" u="sng" dirty="0">
                <a:solidFill>
                  <a:prstClr val="white"/>
                </a:solidFill>
                <a:latin typeface="Posterama" panose="020B0504020200020000" pitchFamily="34" charset="0"/>
                <a:ea typeface="微软雅黑"/>
                <a:cs typeface="Posterama" panose="020B0504020200020000" pitchFamily="34" charset="0"/>
              </a:rPr>
              <a:t> </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Prediction was done for next 6 months and the model did a nice forecast. </a:t>
            </a:r>
          </a:p>
        </p:txBody>
      </p:sp>
      <p:pic>
        <p:nvPicPr>
          <p:cNvPr id="2050" name="Picture 2">
            <a:extLst>
              <a:ext uri="{FF2B5EF4-FFF2-40B4-BE49-F238E27FC236}">
                <a16:creationId xmlns:a16="http://schemas.microsoft.com/office/drawing/2014/main" id="{96C97614-886C-1B28-16FE-F8592CA63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046" y="570696"/>
            <a:ext cx="5315222" cy="28583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51BE311-B54B-1644-B8A7-AF432401E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046" y="3879269"/>
            <a:ext cx="5538944" cy="2566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20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sp>
        <p:nvSpPr>
          <p:cNvPr id="5" name="Title 4">
            <a:extLst>
              <a:ext uri="{FF2B5EF4-FFF2-40B4-BE49-F238E27FC236}">
                <a16:creationId xmlns:a16="http://schemas.microsoft.com/office/drawing/2014/main" id="{74A1300E-11B3-1E9B-1894-33CC112E802A}"/>
              </a:ext>
            </a:extLst>
          </p:cNvPr>
          <p:cNvSpPr>
            <a:spLocks noGrp="1"/>
          </p:cNvSpPr>
          <p:nvPr>
            <p:ph type="title"/>
          </p:nvPr>
        </p:nvSpPr>
        <p:spPr>
          <a:xfrm>
            <a:off x="222191" y="0"/>
            <a:ext cx="5117162" cy="1325563"/>
          </a:xfrm>
        </p:spPr>
        <p:txBody>
          <a:bodyPr/>
          <a:lstStyle/>
          <a:p>
            <a:br>
              <a:rPr lang="en-US" altLang="zh-CN" sz="2800" u="sng" dirty="0"/>
            </a:br>
            <a:r>
              <a:rPr lang="en-US" altLang="zh-CN" sz="2800" u="sng" dirty="0"/>
              <a:t>Next Step </a:t>
            </a:r>
            <a:br>
              <a:rPr lang="en-US" altLang="zh-CN" sz="2800" u="sng" dirty="0"/>
            </a:br>
            <a:r>
              <a:rPr lang="en-US" altLang="zh-CN" sz="1400" b="0" dirty="0"/>
              <a:t>Despite satisfying model performance there are other tools which can be used to see if better model can be build. </a:t>
            </a:r>
            <a:endParaRPr lang="en-US" sz="2800" u="sng" dirty="0"/>
          </a:p>
        </p:txBody>
      </p:sp>
      <p:sp>
        <p:nvSpPr>
          <p:cNvPr id="12" name="Title 4">
            <a:extLst>
              <a:ext uri="{FF2B5EF4-FFF2-40B4-BE49-F238E27FC236}">
                <a16:creationId xmlns:a16="http://schemas.microsoft.com/office/drawing/2014/main" id="{3FABDC57-D53E-7165-3C2C-4732240D4CD7}"/>
              </a:ext>
            </a:extLst>
          </p:cNvPr>
          <p:cNvSpPr txBox="1">
            <a:spLocks/>
          </p:cNvSpPr>
          <p:nvPr/>
        </p:nvSpPr>
        <p:spPr>
          <a:xfrm>
            <a:off x="222191" y="1060074"/>
            <a:ext cx="5117162" cy="206729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br>
              <a:rPr lang="en-US" altLang="zh-CN" sz="2800" u="sng" dirty="0"/>
            </a:br>
            <a:r>
              <a:rPr lang="en-US" altLang="zh-CN" sz="2800" u="sng" dirty="0"/>
              <a:t>Conclusion </a:t>
            </a:r>
            <a:br>
              <a:rPr lang="en-US" altLang="zh-CN" sz="2800" u="sng" dirty="0"/>
            </a:br>
            <a:r>
              <a:rPr lang="en-US" altLang="zh-CN" sz="1400" b="0" dirty="0"/>
              <a:t>Time Series Analysis are widely used worldwide and has been a great help in solving lots of problems. It is also good for my career as with my financial background understanding data and company requirement can be achieved easily.</a:t>
            </a:r>
            <a:endParaRPr lang="en-US" sz="2800" u="sng" dirty="0"/>
          </a:p>
        </p:txBody>
      </p:sp>
      <p:sp>
        <p:nvSpPr>
          <p:cNvPr id="13" name="Title 4">
            <a:extLst>
              <a:ext uri="{FF2B5EF4-FFF2-40B4-BE49-F238E27FC236}">
                <a16:creationId xmlns:a16="http://schemas.microsoft.com/office/drawing/2014/main" id="{B199F924-382D-F8E3-F851-5F4DC1798275}"/>
              </a:ext>
            </a:extLst>
          </p:cNvPr>
          <p:cNvSpPr txBox="1">
            <a:spLocks/>
          </p:cNvSpPr>
          <p:nvPr/>
        </p:nvSpPr>
        <p:spPr>
          <a:xfrm>
            <a:off x="243682" y="2646142"/>
            <a:ext cx="5678127" cy="35695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br>
              <a:rPr lang="en-US" altLang="zh-CN" sz="2800" u="sng" dirty="0"/>
            </a:br>
            <a:r>
              <a:rPr lang="en-US" altLang="zh-CN" sz="2800" u="sng" dirty="0"/>
              <a:t>Reference  </a:t>
            </a:r>
            <a:br>
              <a:rPr lang="en-US" altLang="zh-CN" sz="2800" u="sng" dirty="0"/>
            </a:br>
            <a:r>
              <a:rPr lang="en-US" altLang="zh-CN" sz="1400" b="0" dirty="0"/>
              <a:t>- Stats New Zealand</a:t>
            </a:r>
          </a:p>
          <a:p>
            <a:endParaRPr lang="en-US" altLang="zh-CN" sz="1400" b="0" dirty="0"/>
          </a:p>
          <a:p>
            <a:r>
              <a:rPr lang="sv-SE" sz="1400" b="0" dirty="0"/>
              <a:t>- Authors: </a:t>
            </a:r>
            <a:r>
              <a:rPr lang="sv-SE" sz="1400" b="0" dirty="0">
                <a:hlinkClick r:id="rId4">
                  <a:extLst>
                    <a:ext uri="{A12FA001-AC4F-418D-AE19-62706E023703}">
                      <ahyp:hlinkClr xmlns:ahyp="http://schemas.microsoft.com/office/drawing/2018/hyperlinkcolor" val="tx"/>
                    </a:ext>
                  </a:extLst>
                </a:hlinkClick>
              </a:rPr>
              <a:t>Prabhanshu Attri</a:t>
            </a:r>
            <a:r>
              <a:rPr lang="sv-SE" sz="1400" b="0" dirty="0"/>
              <a:t>, </a:t>
            </a:r>
            <a:r>
              <a:rPr lang="sv-SE" sz="1400" b="0" dirty="0">
                <a:hlinkClick r:id="rId5">
                  <a:extLst>
                    <a:ext uri="{A12FA001-AC4F-418D-AE19-62706E023703}">
                      <ahyp:hlinkClr xmlns:ahyp="http://schemas.microsoft.com/office/drawing/2018/hyperlinkcolor" val="tx"/>
                    </a:ext>
                  </a:extLst>
                </a:hlinkClick>
              </a:rPr>
              <a:t>Yashika Sharma</a:t>
            </a:r>
            <a:r>
              <a:rPr lang="sv-SE" sz="1400" b="0" dirty="0"/>
              <a:t>, </a:t>
            </a:r>
            <a:r>
              <a:rPr lang="sv-SE" sz="1400" b="0" dirty="0">
                <a:hlinkClick r:id="rId6">
                  <a:extLst>
                    <a:ext uri="{A12FA001-AC4F-418D-AE19-62706E023703}">
                      <ahyp:hlinkClr xmlns:ahyp="http://schemas.microsoft.com/office/drawing/2018/hyperlinkcolor" val="tx"/>
                    </a:ext>
                  </a:extLst>
                </a:hlinkClick>
              </a:rPr>
              <a:t>Kristi Takach</a:t>
            </a:r>
            <a:r>
              <a:rPr lang="sv-SE" sz="1400" b="0" dirty="0"/>
              <a:t>, </a:t>
            </a:r>
            <a:r>
              <a:rPr lang="sv-SE" sz="1400" b="0" dirty="0">
                <a:hlinkClick r:id="rId7">
                  <a:extLst>
                    <a:ext uri="{A12FA001-AC4F-418D-AE19-62706E023703}">
                      <ahyp:hlinkClr xmlns:ahyp="http://schemas.microsoft.com/office/drawing/2018/hyperlinkcolor" val="tx"/>
                    </a:ext>
                  </a:extLst>
                </a:hlinkClick>
              </a:rPr>
              <a:t>Falak Shah</a:t>
            </a:r>
            <a:endParaRPr lang="sv-SE" sz="1400" b="0" dirty="0"/>
          </a:p>
          <a:p>
            <a:r>
              <a:rPr lang="en-US" altLang="zh-CN" sz="1000" b="0" dirty="0">
                <a:hlinkClick r:id="rId8"/>
              </a:rPr>
              <a:t>https://colab.research.google.com/github/keras-team/keras-io/blob/master/examples/timeseries/ipynb/timeseries_weather_forecasting.ipynb#scrollTo=aAOKbLOf7M1_</a:t>
            </a:r>
            <a:endParaRPr lang="en-US" altLang="zh-CN" sz="1000" b="0" dirty="0"/>
          </a:p>
          <a:p>
            <a:endParaRPr lang="en-US" altLang="zh-CN" sz="1000" b="0" dirty="0"/>
          </a:p>
          <a:p>
            <a:r>
              <a:rPr lang="en-US" altLang="zh-CN" sz="1400" b="0" dirty="0"/>
              <a:t>- Selva Prabhakaran</a:t>
            </a:r>
          </a:p>
          <a:p>
            <a:r>
              <a:rPr lang="en-US" altLang="zh-CN" sz="1000" b="0" dirty="0">
                <a:hlinkClick r:id="rId9"/>
              </a:rPr>
              <a:t>https://www.machinelearningplus.com/time-series/arima-model-time-series-forecasting-python</a:t>
            </a:r>
            <a:endParaRPr lang="en-US" altLang="zh-CN" sz="1000" b="0" dirty="0"/>
          </a:p>
          <a:p>
            <a:endParaRPr lang="en-US" altLang="zh-CN" sz="1000" b="0" dirty="0"/>
          </a:p>
          <a:p>
            <a:endParaRPr lang="en-US" altLang="zh-CN" sz="1000" b="0" dirty="0"/>
          </a:p>
          <a:p>
            <a:r>
              <a:rPr lang="en-US" sz="1400" b="0" dirty="0"/>
              <a:t>- </a:t>
            </a:r>
            <a:r>
              <a:rPr lang="en-US" sz="1400" b="0" dirty="0" err="1"/>
              <a:t>Anandhu</a:t>
            </a:r>
            <a:r>
              <a:rPr lang="en-US" sz="1400" b="0" dirty="0"/>
              <a:t> H</a:t>
            </a:r>
          </a:p>
          <a:p>
            <a:r>
              <a:rPr lang="en-US" sz="1000" b="0" dirty="0">
                <a:hlinkClick r:id="rId10"/>
              </a:rPr>
              <a:t>https://www.kaggle.com/code/anandhuh/time-series-analysis-covid19-cases-arima-model</a:t>
            </a:r>
            <a:endParaRPr lang="en-US" sz="1000" b="0" dirty="0"/>
          </a:p>
          <a:p>
            <a:endParaRPr lang="en-US" sz="1000" b="0" dirty="0"/>
          </a:p>
          <a:p>
            <a:r>
              <a:rPr lang="en-US" sz="1000" b="0" dirty="0"/>
              <a:t>And thanks to Amin/ Rick/ Sebastian</a:t>
            </a:r>
          </a:p>
        </p:txBody>
      </p:sp>
    </p:spTree>
    <p:extLst>
      <p:ext uri="{BB962C8B-B14F-4D97-AF65-F5344CB8AC3E}">
        <p14:creationId xmlns:p14="http://schemas.microsoft.com/office/powerpoint/2010/main" val="4157533387"/>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9EC099-CA80-4E7D-B4BF-2970B26F4E5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TM04033925[[fn=Droplet]]</Template>
  <TotalTime>862</TotalTime>
  <Words>1263</Words>
  <Application>Microsoft Office PowerPoint</Application>
  <PresentationFormat>Widescreen</PresentationFormat>
  <Paragraphs>121</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等线</vt:lpstr>
      <vt:lpstr>Abadi</vt:lpstr>
      <vt:lpstr>Arial</vt:lpstr>
      <vt:lpstr>Calibri</vt:lpstr>
      <vt:lpstr>Century Gothic</vt:lpstr>
      <vt:lpstr>Posterama</vt:lpstr>
      <vt:lpstr>Posterama Text Black</vt:lpstr>
      <vt:lpstr>Posterama Text SemiBold</vt:lpstr>
      <vt:lpstr>var(--jp-code-font-family)</vt:lpstr>
      <vt:lpstr>Office 主题​​</vt:lpstr>
      <vt:lpstr>Employment by Sector Forecast</vt:lpstr>
      <vt:lpstr>Agenda</vt:lpstr>
      <vt:lpstr>Business Background</vt:lpstr>
      <vt:lpstr>Business Objective</vt:lpstr>
      <vt:lpstr>Data Summary </vt:lpstr>
      <vt:lpstr>Building Model </vt:lpstr>
      <vt:lpstr>Building Model </vt:lpstr>
      <vt:lpstr>Model Result </vt:lpstr>
      <vt:lpstr> Next Step  Despite satisfying model performance there are other tools which can be used to see if better model can be build.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Employment by Sector Forecast</dc:title>
  <dc:creator>Divendra Raj</dc:creator>
  <cp:lastModifiedBy>Divendra Raj</cp:lastModifiedBy>
  <cp:revision>6</cp:revision>
  <dcterms:created xsi:type="dcterms:W3CDTF">2023-04-12T10:07:49Z</dcterms:created>
  <dcterms:modified xsi:type="dcterms:W3CDTF">2023-04-14T06:59:28Z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Locations">
    <vt:lpwstr>Office 主题​​:3</vt:lpwstr>
  </property>
  <property fmtid="{D5CDD505-2E9C-101B-9397-08002B2CF9AE}" pid="4" name="ClassificationContentMarkingFooterText">
    <vt:lpwstr>Protected: TFNZ Partners Only. </vt:lpwstr>
  </property>
  <property fmtid="{D5CDD505-2E9C-101B-9397-08002B2CF9AE}" pid="5" name="MSIP_Label_98c06d35-9ed0-4904-8dde-64d58ccb5a33_Enabled">
    <vt:lpwstr>true</vt:lpwstr>
  </property>
  <property fmtid="{D5CDD505-2E9C-101B-9397-08002B2CF9AE}" pid="6" name="MSIP_Label_98c06d35-9ed0-4904-8dde-64d58ccb5a33_SetDate">
    <vt:lpwstr>2023-04-12T21:20:23Z</vt:lpwstr>
  </property>
  <property fmtid="{D5CDD505-2E9C-101B-9397-08002B2CF9AE}" pid="7" name="MSIP_Label_98c06d35-9ed0-4904-8dde-64d58ccb5a33_Method">
    <vt:lpwstr>Privileged</vt:lpwstr>
  </property>
  <property fmtid="{D5CDD505-2E9C-101B-9397-08002B2CF9AE}" pid="8" name="MSIP_Label_98c06d35-9ed0-4904-8dde-64d58ccb5a33_Name">
    <vt:lpwstr>Non-Business</vt:lpwstr>
  </property>
  <property fmtid="{D5CDD505-2E9C-101B-9397-08002B2CF9AE}" pid="9" name="MSIP_Label_98c06d35-9ed0-4904-8dde-64d58ccb5a33_SiteId">
    <vt:lpwstr>ce310dfd-2c96-4708-92cf-0665a23f4549</vt:lpwstr>
  </property>
  <property fmtid="{D5CDD505-2E9C-101B-9397-08002B2CF9AE}" pid="10" name="MSIP_Label_98c06d35-9ed0-4904-8dde-64d58ccb5a33_ActionId">
    <vt:lpwstr>08e3562d-4b10-4f6c-afc9-30b08e4fde4d</vt:lpwstr>
  </property>
  <property fmtid="{D5CDD505-2E9C-101B-9397-08002B2CF9AE}" pid="11" name="MSIP_Label_98c06d35-9ed0-4904-8dde-64d58ccb5a33_ContentBits">
    <vt:lpwstr>0</vt:lpwstr>
  </property>
</Properties>
</file>